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sldIdLst>
    <p:sldId id="279" r:id="rId5"/>
    <p:sldId id="262" r:id="rId6"/>
    <p:sldId id="257" r:id="rId7"/>
    <p:sldId id="264" r:id="rId8"/>
    <p:sldId id="270" r:id="rId9"/>
    <p:sldId id="267" r:id="rId10"/>
    <p:sldId id="263" r:id="rId11"/>
    <p:sldId id="277" r:id="rId12"/>
    <p:sldId id="261" r:id="rId13"/>
    <p:sldId id="260" r:id="rId14"/>
    <p:sldId id="268" r:id="rId15"/>
    <p:sldId id="274" r:id="rId16"/>
    <p:sldId id="275" r:id="rId17"/>
    <p:sldId id="258" r:id="rId18"/>
    <p:sldId id="271" r:id="rId19"/>
    <p:sldId id="276" r:id="rId20"/>
    <p:sldId id="265" r:id="rId21"/>
    <p:sldId id="259" r:id="rId22"/>
    <p:sldId id="273" r:id="rId23"/>
    <p:sldId id="272"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3172" autoAdjust="0"/>
  </p:normalViewPr>
  <p:slideViewPr>
    <p:cSldViewPr snapToGrid="0">
      <p:cViewPr varScale="1">
        <p:scale>
          <a:sx n="102" d="100"/>
          <a:sy n="102" d="100"/>
        </p:scale>
        <p:origin x="78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48A87A34-81AB-432B-8DAE-1953F412C126}" type="datetimeFigureOut">
              <a:rPr lang="en-US" smtClean="0"/>
              <a:t>12/2/2019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44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704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9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211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8A87A34-81AB-432B-8DAE-1953F412C126}" type="datetimeFigureOut">
              <a:rPr lang="en-US" smtClean="0"/>
              <a:t>12/2/2019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6335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6262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736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426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428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12/2/2019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404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pPr/>
              <a:t>12/2/2019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6D22F896-40B5-4ADD-8801-0D06FADFA095}"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26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12/2/2019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1860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home.cccapply.or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2.calstate.edu/" TargetMode="External"/><Relationship Id="rId2" Type="http://schemas.openxmlformats.org/officeDocument/2006/relationships/hyperlink" Target="http://californiacommunitycolleges.cccco.edu/" TargetMode="External"/><Relationship Id="rId1" Type="http://schemas.openxmlformats.org/officeDocument/2006/relationships/slideLayout" Target="../slideLayouts/slideLayout2.xml"/><Relationship Id="rId5" Type="http://schemas.openxmlformats.org/officeDocument/2006/relationships/hyperlink" Target="http://www.commonapp.org/" TargetMode="External"/><Relationship Id="rId4" Type="http://schemas.openxmlformats.org/officeDocument/2006/relationships/hyperlink" Target="https://www.universityofcalifornia.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liforniacolleges.edu/#/interest-profiler"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liforniacolleges.edu/#/test-drive-career"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s://studentaid.ed.gov/sa/fafs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dream.csac.ca.go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gUis5lityCQ" TargetMode="External"/><Relationship Id="rId2" Type="http://schemas.openxmlformats.org/officeDocument/2006/relationships/slideLayout" Target="../slideLayouts/slideLayout7.xml"/><Relationship Id="rId1" Type="http://schemas.openxmlformats.org/officeDocument/2006/relationships/video" Target="https://www.youtube.com/embed/gUis5lityCQ"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fsaid.ed.gov/npas/index.ht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ronahs.cnusd.k12.ca.us/hom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aliforniacolleges.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www.act.org/content/act/en/products-and-services/the-act.html" TargetMode="External"/><Relationship Id="rId5" Type="http://schemas.openxmlformats.org/officeDocument/2006/relationships/image" Target="../media/image8.png"/><Relationship Id="rId4" Type="http://schemas.openxmlformats.org/officeDocument/2006/relationships/hyperlink" Target="https://www.collegeboard.org/?navId=gh-cb"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bigfuture.collegeboard.org/get-in/applyi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2.calstate.edu/attend/admissions" TargetMode="External"/><Relationship Id="rId2" Type="http://schemas.openxmlformats.org/officeDocument/2006/relationships/hyperlink" Target="http://admission.universityofcalifornia.edu/campuses/index.html"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bigfuture.collegeboard.org/get-in/applying-101/college-application-fee-waivers/participating-college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2.calstate.edu/apply"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72" y="5197341"/>
            <a:ext cx="10058400" cy="1371600"/>
          </a:xfrm>
        </p:spPr>
        <p:txBody>
          <a:bodyPr/>
          <a:lstStyle/>
          <a:p>
            <a:pPr algn="ctr"/>
            <a:r>
              <a:rPr lang="en-US" b="1" dirty="0"/>
              <a:t>12</a:t>
            </a:r>
            <a:r>
              <a:rPr lang="en-US" b="1" baseline="30000" dirty="0"/>
              <a:t>th</a:t>
            </a:r>
            <a:r>
              <a:rPr lang="en-US" b="1" dirty="0"/>
              <a:t> Grade Program </a:t>
            </a:r>
          </a:p>
        </p:txBody>
      </p:sp>
      <p:pic>
        <p:nvPicPr>
          <p:cNvPr id="2050" name="Picture 2" descr="Image result for corona high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284820"/>
            <a:ext cx="6365995" cy="636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6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72" y="353107"/>
            <a:ext cx="9603275" cy="520150"/>
          </a:xfrm>
        </p:spPr>
        <p:txBody>
          <a:bodyPr>
            <a:normAutofit fontScale="90000"/>
          </a:bodyPr>
          <a:lstStyle/>
          <a:p>
            <a:r>
              <a:rPr lang="en-US" dirty="0"/>
              <a:t>California community colleges </a:t>
            </a:r>
          </a:p>
        </p:txBody>
      </p:sp>
      <p:pic>
        <p:nvPicPr>
          <p:cNvPr id="2050" name="Picture 2" descr="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2561" y="984040"/>
            <a:ext cx="3970318" cy="39703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7000" y="2082800"/>
            <a:ext cx="5486400" cy="3970318"/>
          </a:xfrm>
          <a:prstGeom prst="rect">
            <a:avLst/>
          </a:prstGeom>
          <a:noFill/>
        </p:spPr>
        <p:txBody>
          <a:bodyPr wrap="square" rtlCol="0">
            <a:spAutoFit/>
          </a:bodyPr>
          <a:lstStyle/>
          <a:p>
            <a:r>
              <a:rPr lang="en-US" dirty="0"/>
              <a:t>Community College may be good for you if: </a:t>
            </a:r>
          </a:p>
          <a:p>
            <a:endParaRPr lang="en-US" dirty="0"/>
          </a:p>
          <a:p>
            <a:pPr marL="285750" indent="-285750">
              <a:buFont typeface="Arial" panose="020B0604020202020204" pitchFamily="34" charset="0"/>
              <a:buChar char="•"/>
            </a:pPr>
            <a:r>
              <a:rPr lang="en-US" dirty="0"/>
              <a:t>You are interested in lower tuition and/or more time to explore career options</a:t>
            </a:r>
          </a:p>
          <a:p>
            <a:endParaRPr lang="en-US" dirty="0"/>
          </a:p>
          <a:p>
            <a:pPr marL="285750" indent="-285750">
              <a:buFont typeface="Arial" panose="020B0604020202020204" pitchFamily="34" charset="0"/>
              <a:buChar char="•"/>
            </a:pPr>
            <a:r>
              <a:rPr lang="en-US" dirty="0"/>
              <a:t>You want more flexibility to work while going to school </a:t>
            </a:r>
          </a:p>
          <a:p>
            <a:endParaRPr lang="en-US" dirty="0"/>
          </a:p>
          <a:p>
            <a:pPr marL="285750" indent="-285750">
              <a:buFont typeface="Arial" panose="020B0604020202020204" pitchFamily="34" charset="0"/>
              <a:buChar char="•"/>
            </a:pPr>
            <a:r>
              <a:rPr lang="en-US" dirty="0"/>
              <a:t>You would like to prepare to transfer to a 4-year university- many CC’s have partnerships with local universities, including Cal-States and UC’s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Visit </a:t>
            </a:r>
            <a:r>
              <a:rPr lang="en-US" dirty="0">
                <a:hlinkClick r:id="rId3"/>
              </a:rPr>
              <a:t>CCC Apply </a:t>
            </a:r>
            <a:r>
              <a:rPr lang="en-US" dirty="0"/>
              <a:t> to create an account and find out more! </a:t>
            </a:r>
          </a:p>
        </p:txBody>
      </p:sp>
      <p:sp>
        <p:nvSpPr>
          <p:cNvPr id="5" name="TextBox 4"/>
          <p:cNvSpPr txBox="1"/>
          <p:nvPr/>
        </p:nvSpPr>
        <p:spPr>
          <a:xfrm>
            <a:off x="5105400" y="1001503"/>
            <a:ext cx="6896100" cy="646331"/>
          </a:xfrm>
          <a:prstGeom prst="rect">
            <a:avLst/>
          </a:prstGeom>
          <a:noFill/>
        </p:spPr>
        <p:txBody>
          <a:bodyPr wrap="square" rtlCol="0">
            <a:spAutoFit/>
          </a:bodyPr>
          <a:lstStyle/>
          <a:p>
            <a:r>
              <a:rPr lang="en-US" dirty="0"/>
              <a:t>The largest higher education system in the nation, CCCs serve two million students each year across 114 colleges throughout California</a:t>
            </a:r>
          </a:p>
        </p:txBody>
      </p:sp>
      <p:sp>
        <p:nvSpPr>
          <p:cNvPr id="6" name="Right Arrow 5">
            <a:extLst>
              <a:ext uri="{FF2B5EF4-FFF2-40B4-BE49-F238E27FC236}">
                <a16:creationId xmlns:a16="http://schemas.microsoft.com/office/drawing/2014/main" id="{F26EB42D-13AC-E14B-9319-ED8271A9840B}"/>
              </a:ext>
            </a:extLst>
          </p:cNvPr>
          <p:cNvSpPr/>
          <p:nvPr/>
        </p:nvSpPr>
        <p:spPr>
          <a:xfrm>
            <a:off x="2057399" y="2082800"/>
            <a:ext cx="642938" cy="2174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24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920" y="207619"/>
            <a:ext cx="9603275" cy="1049235"/>
          </a:xfrm>
        </p:spPr>
        <p:txBody>
          <a:bodyPr/>
          <a:lstStyle/>
          <a:p>
            <a:pPr algn="ctr"/>
            <a:r>
              <a:rPr lang="en-US" dirty="0"/>
              <a:t>Applying </a:t>
            </a:r>
          </a:p>
        </p:txBody>
      </p:sp>
      <p:sp>
        <p:nvSpPr>
          <p:cNvPr id="3" name="Content Placeholder 2"/>
          <p:cNvSpPr>
            <a:spLocks noGrp="1"/>
          </p:cNvSpPr>
          <p:nvPr>
            <p:ph idx="1"/>
          </p:nvPr>
        </p:nvSpPr>
        <p:spPr>
          <a:xfrm>
            <a:off x="723346" y="732236"/>
            <a:ext cx="10740421" cy="1932154"/>
          </a:xfrm>
        </p:spPr>
        <p:txBody>
          <a:bodyPr>
            <a:normAutofit/>
          </a:bodyPr>
          <a:lstStyle/>
          <a:p>
            <a:pPr marL="0" indent="0">
              <a:buNone/>
            </a:pPr>
            <a:endParaRPr lang="en-US" dirty="0"/>
          </a:p>
          <a:p>
            <a:pPr marL="0" indent="0">
              <a:buNone/>
            </a:pPr>
            <a:r>
              <a:rPr lang="en-US" dirty="0"/>
              <a:t>Review the admission eligibility requirements for the colleges that interest you and make sure your GPA and admissions exam scores will allow you to qualify for the college option of your choice. No matter what you decide, there are a variety of options that are sure to meet your needs as you begin college and prepare for your career. </a:t>
            </a:r>
            <a:br>
              <a:rPr lang="en-US" dirty="0"/>
            </a:br>
            <a:endParaRPr lang="en-US" dirty="0"/>
          </a:p>
        </p:txBody>
      </p:sp>
      <p:sp>
        <p:nvSpPr>
          <p:cNvPr id="4" name="Rectangle 3"/>
          <p:cNvSpPr/>
          <p:nvPr/>
        </p:nvSpPr>
        <p:spPr>
          <a:xfrm>
            <a:off x="2898320" y="2664390"/>
            <a:ext cx="7039429" cy="3754874"/>
          </a:xfrm>
          <a:prstGeom prst="rect">
            <a:avLst/>
          </a:prstGeom>
        </p:spPr>
        <p:txBody>
          <a:bodyPr wrap="square">
            <a:spAutoFit/>
          </a:bodyPr>
          <a:lstStyle/>
          <a:p>
            <a:pPr>
              <a:buFont typeface="Arial" panose="020B0604020202020204" pitchFamily="34" charset="0"/>
              <a:buChar char="•"/>
            </a:pPr>
            <a:r>
              <a:rPr lang="en-US" sz="2000" b="1" dirty="0" err="1">
                <a:latin typeface="+mj-lt"/>
              </a:rPr>
              <a:t>CCCApply</a:t>
            </a:r>
            <a:r>
              <a:rPr lang="en-US" sz="2000" dirty="0">
                <a:latin typeface="+mj-lt"/>
              </a:rPr>
              <a:t> can be used for nearly all </a:t>
            </a:r>
            <a:r>
              <a:rPr lang="en-US" sz="2000" dirty="0">
                <a:latin typeface="+mj-lt"/>
                <a:hlinkClick r:id="rId2"/>
              </a:rPr>
              <a:t>California Community Colleges</a:t>
            </a:r>
            <a:r>
              <a:rPr lang="en-US" sz="2000" dirty="0">
                <a:latin typeface="+mj-lt"/>
              </a:rPr>
              <a:t> (CCCs). </a:t>
            </a:r>
          </a:p>
          <a:p>
            <a:pPr>
              <a:buFont typeface="Arial" panose="020B0604020202020204" pitchFamily="34" charset="0"/>
              <a:buChar char="•"/>
            </a:pPr>
            <a:r>
              <a:rPr lang="en-US" sz="2000" b="1" dirty="0">
                <a:latin typeface="+mj-lt"/>
              </a:rPr>
              <a:t>Cal State Apply </a:t>
            </a:r>
            <a:r>
              <a:rPr lang="en-US" sz="2000" dirty="0">
                <a:latin typeface="+mj-lt"/>
              </a:rPr>
              <a:t>is used for all </a:t>
            </a:r>
            <a:r>
              <a:rPr lang="en-US" sz="2000" dirty="0">
                <a:latin typeface="+mj-lt"/>
                <a:hlinkClick r:id="rId3"/>
              </a:rPr>
              <a:t>California State University</a:t>
            </a:r>
            <a:r>
              <a:rPr lang="en-US" sz="2000" dirty="0">
                <a:latin typeface="+mj-lt"/>
              </a:rPr>
              <a:t> (CSU) campuses. </a:t>
            </a:r>
          </a:p>
          <a:p>
            <a:pPr>
              <a:buFont typeface="Arial" panose="020B0604020202020204" pitchFamily="34" charset="0"/>
              <a:buChar char="•"/>
            </a:pPr>
            <a:r>
              <a:rPr lang="en-US" sz="2000" dirty="0">
                <a:latin typeface="+mj-lt"/>
              </a:rPr>
              <a:t>The </a:t>
            </a:r>
            <a:r>
              <a:rPr lang="en-US" sz="2000" b="1" dirty="0">
                <a:latin typeface="+mj-lt"/>
              </a:rPr>
              <a:t>UC Application </a:t>
            </a:r>
            <a:r>
              <a:rPr lang="en-US" sz="2000" dirty="0">
                <a:latin typeface="+mj-lt"/>
              </a:rPr>
              <a:t>is used for all </a:t>
            </a:r>
            <a:r>
              <a:rPr lang="en-US" sz="2000" dirty="0">
                <a:latin typeface="+mj-lt"/>
                <a:hlinkClick r:id="rId4"/>
              </a:rPr>
              <a:t>University of California</a:t>
            </a:r>
            <a:r>
              <a:rPr lang="en-US" sz="2000" dirty="0">
                <a:latin typeface="+mj-lt"/>
              </a:rPr>
              <a:t> (UC) campuses. </a:t>
            </a:r>
          </a:p>
          <a:p>
            <a:pPr>
              <a:buFont typeface="Arial" panose="020B0604020202020204" pitchFamily="34" charset="0"/>
              <a:buChar char="•"/>
            </a:pPr>
            <a:r>
              <a:rPr lang="en-US" sz="2000" dirty="0">
                <a:latin typeface="+mj-lt"/>
              </a:rPr>
              <a:t> The </a:t>
            </a:r>
            <a:r>
              <a:rPr lang="en-US" sz="2000" dirty="0">
                <a:latin typeface="+mj-lt"/>
                <a:hlinkClick r:id="rId5"/>
              </a:rPr>
              <a:t>Common Application</a:t>
            </a:r>
            <a:r>
              <a:rPr lang="en-US" sz="2000" dirty="0">
                <a:latin typeface="+mj-lt"/>
              </a:rPr>
              <a:t> (</a:t>
            </a:r>
            <a:r>
              <a:rPr lang="en-US" sz="2000" b="1" dirty="0">
                <a:latin typeface="+mj-lt"/>
              </a:rPr>
              <a:t>Common App</a:t>
            </a:r>
            <a:r>
              <a:rPr lang="en-US" sz="2000" dirty="0">
                <a:latin typeface="+mj-lt"/>
              </a:rPr>
              <a:t>) is used by more than 800 public and private four-year colleges in the United States and abroad, including many in California. Schools not on the Common App membership list will have a school-specific application.</a:t>
            </a:r>
            <a:br>
              <a:rPr lang="en-US" dirty="0"/>
            </a:br>
            <a:endParaRPr lang="en-US" b="0" i="0" dirty="0">
              <a:effectLst/>
              <a:latin typeface="Lato"/>
            </a:endParaRPr>
          </a:p>
        </p:txBody>
      </p:sp>
    </p:spTree>
    <p:extLst>
      <p:ext uri="{BB962C8B-B14F-4D97-AF65-F5344CB8AC3E}">
        <p14:creationId xmlns:p14="http://schemas.microsoft.com/office/powerpoint/2010/main" val="287117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495" y="1229397"/>
            <a:ext cx="7347159" cy="4132778"/>
          </a:xfrm>
          <a:prstGeom prst="rect">
            <a:avLst/>
          </a:prstGeom>
        </p:spPr>
      </p:pic>
      <p:sp>
        <p:nvSpPr>
          <p:cNvPr id="4" name="Rectangle 3"/>
          <p:cNvSpPr/>
          <p:nvPr/>
        </p:nvSpPr>
        <p:spPr>
          <a:xfrm>
            <a:off x="7733654" y="2557122"/>
            <a:ext cx="4153546" cy="1477328"/>
          </a:xfrm>
          <a:prstGeom prst="rect">
            <a:avLst/>
          </a:prstGeom>
        </p:spPr>
        <p:txBody>
          <a:bodyPr wrap="square">
            <a:spAutoFit/>
          </a:bodyPr>
          <a:lstStyle/>
          <a:p>
            <a:r>
              <a:rPr lang="en-US" dirty="0"/>
              <a:t>Have some idea’s about your future, but haven’t quite decided?  Visit the </a:t>
            </a:r>
            <a:r>
              <a:rPr lang="en-US" dirty="0">
                <a:hlinkClick r:id="rId3"/>
              </a:rPr>
              <a:t>Interest Profiler </a:t>
            </a:r>
            <a:r>
              <a:rPr lang="en-US" dirty="0"/>
              <a:t> tab on California Colleges to discover what your interests are and how they relate to the world of work!  </a:t>
            </a:r>
          </a:p>
        </p:txBody>
      </p:sp>
      <p:sp>
        <p:nvSpPr>
          <p:cNvPr id="6" name="TextBox 5"/>
          <p:cNvSpPr txBox="1"/>
          <p:nvPr/>
        </p:nvSpPr>
        <p:spPr>
          <a:xfrm>
            <a:off x="3617208" y="598141"/>
            <a:ext cx="5020606" cy="584775"/>
          </a:xfrm>
          <a:prstGeom prst="rect">
            <a:avLst/>
          </a:prstGeom>
          <a:noFill/>
        </p:spPr>
        <p:txBody>
          <a:bodyPr wrap="square" rtlCol="0">
            <a:spAutoFit/>
          </a:bodyPr>
          <a:lstStyle/>
          <a:p>
            <a:r>
              <a:rPr lang="en-US" sz="3200" dirty="0"/>
              <a:t>CAREER EXPLORATION </a:t>
            </a:r>
          </a:p>
        </p:txBody>
      </p:sp>
      <p:sp>
        <p:nvSpPr>
          <p:cNvPr id="3" name="Oval 2">
            <a:extLst>
              <a:ext uri="{FF2B5EF4-FFF2-40B4-BE49-F238E27FC236}">
                <a16:creationId xmlns:a16="http://schemas.microsoft.com/office/drawing/2014/main" id="{387D1588-F0D0-914F-8A9C-E53CF9AEFB1D}"/>
              </a:ext>
            </a:extLst>
          </p:cNvPr>
          <p:cNvSpPr/>
          <p:nvPr/>
        </p:nvSpPr>
        <p:spPr>
          <a:xfrm>
            <a:off x="3400424" y="1743075"/>
            <a:ext cx="371475" cy="29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4AD8862-2ECF-D04E-83B7-B2AA2306190F}"/>
              </a:ext>
            </a:extLst>
          </p:cNvPr>
          <p:cNvCxnSpPr/>
          <p:nvPr/>
        </p:nvCxnSpPr>
        <p:spPr>
          <a:xfrm>
            <a:off x="2886075" y="4034450"/>
            <a:ext cx="614363" cy="4661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13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617" y="1115228"/>
            <a:ext cx="7351183" cy="4701372"/>
          </a:xfrm>
          <a:prstGeom prst="rect">
            <a:avLst/>
          </a:prstGeom>
        </p:spPr>
      </p:pic>
      <p:sp>
        <p:nvSpPr>
          <p:cNvPr id="3" name="TextBox 2"/>
          <p:cNvSpPr txBox="1"/>
          <p:nvPr/>
        </p:nvSpPr>
        <p:spPr>
          <a:xfrm>
            <a:off x="4335894" y="291652"/>
            <a:ext cx="4650674" cy="646331"/>
          </a:xfrm>
          <a:prstGeom prst="rect">
            <a:avLst/>
          </a:prstGeom>
          <a:noFill/>
        </p:spPr>
        <p:txBody>
          <a:bodyPr wrap="square" rtlCol="0">
            <a:spAutoFit/>
          </a:bodyPr>
          <a:lstStyle/>
          <a:p>
            <a:r>
              <a:rPr lang="en-US" sz="3600" dirty="0"/>
              <a:t>Test Drive Careers </a:t>
            </a:r>
          </a:p>
        </p:txBody>
      </p:sp>
      <p:sp>
        <p:nvSpPr>
          <p:cNvPr id="4" name="TextBox 3"/>
          <p:cNvSpPr txBox="1"/>
          <p:nvPr/>
        </p:nvSpPr>
        <p:spPr>
          <a:xfrm>
            <a:off x="7720587" y="1380045"/>
            <a:ext cx="4394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Visit the </a:t>
            </a:r>
            <a:r>
              <a:rPr lang="en-US" dirty="0">
                <a:hlinkClick r:id="rId3"/>
              </a:rPr>
              <a:t>Test Drive Careers </a:t>
            </a:r>
            <a:r>
              <a:rPr lang="en-US" dirty="0"/>
              <a:t> tab at  California Colleges to learn more about the day to day reality of a specific career.  </a:t>
            </a:r>
          </a:p>
          <a:p>
            <a:endParaRPr lang="en-US" dirty="0"/>
          </a:p>
          <a:p>
            <a:endParaRPr lang="en-US" dirty="0"/>
          </a:p>
          <a:p>
            <a:pPr marL="285750" indent="-285750">
              <a:buFont typeface="Arial" panose="020B0604020202020204" pitchFamily="34" charset="0"/>
              <a:buChar char="•"/>
            </a:pPr>
            <a:r>
              <a:rPr lang="en-US" dirty="0"/>
              <a:t>Learn about different ways you can ‘test drive’ careers, through internships, job shadowing, and networking. </a:t>
            </a:r>
          </a:p>
        </p:txBody>
      </p:sp>
    </p:spTree>
    <p:extLst>
      <p:ext uri="{BB962C8B-B14F-4D97-AF65-F5344CB8AC3E}">
        <p14:creationId xmlns:p14="http://schemas.microsoft.com/office/powerpoint/2010/main" val="27712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4533" y="231196"/>
            <a:ext cx="9604375" cy="1049338"/>
          </a:xfrm>
        </p:spPr>
        <p:txBody>
          <a:bodyPr/>
          <a:lstStyle/>
          <a:p>
            <a:pPr algn="ctr"/>
            <a:r>
              <a:rPr lang="en-US" dirty="0"/>
              <a:t>FAFSA </a:t>
            </a:r>
          </a:p>
        </p:txBody>
      </p:sp>
      <p:sp>
        <p:nvSpPr>
          <p:cNvPr id="3" name="Content Placeholder 2"/>
          <p:cNvSpPr>
            <a:spLocks noGrp="1"/>
          </p:cNvSpPr>
          <p:nvPr>
            <p:ph idx="4294967295"/>
          </p:nvPr>
        </p:nvSpPr>
        <p:spPr>
          <a:xfrm>
            <a:off x="366597" y="923666"/>
            <a:ext cx="10791825" cy="1209675"/>
          </a:xfrm>
        </p:spPr>
        <p:txBody>
          <a:bodyPr/>
          <a:lstStyle/>
          <a:p>
            <a:r>
              <a:rPr lang="en-US" dirty="0"/>
              <a:t>To apply for federal student aid, such as federal grants, work-study, and loans, you need to complete the Free Application for Federal Student Aid (FAFSA). Submitting the FAFSA is free and it gives you access to the largest source of financial aid to pay for school. </a:t>
            </a:r>
          </a:p>
        </p:txBody>
      </p:sp>
      <p:pic>
        <p:nvPicPr>
          <p:cNvPr id="4" name="Picture 3"/>
          <p:cNvPicPr>
            <a:picLocks noChangeAspect="1"/>
          </p:cNvPicPr>
          <p:nvPr/>
        </p:nvPicPr>
        <p:blipFill>
          <a:blip r:embed="rId2"/>
          <a:stretch>
            <a:fillRect/>
          </a:stretch>
        </p:blipFill>
        <p:spPr>
          <a:xfrm>
            <a:off x="366597" y="1837173"/>
            <a:ext cx="5890124" cy="3313195"/>
          </a:xfrm>
          <a:prstGeom prst="rect">
            <a:avLst/>
          </a:prstGeom>
        </p:spPr>
      </p:pic>
      <p:pic>
        <p:nvPicPr>
          <p:cNvPr id="5" name="Picture 4"/>
          <p:cNvPicPr>
            <a:picLocks noChangeAspect="1"/>
          </p:cNvPicPr>
          <p:nvPr/>
        </p:nvPicPr>
        <p:blipFill>
          <a:blip r:embed="rId3"/>
          <a:stretch>
            <a:fillRect/>
          </a:stretch>
        </p:blipFill>
        <p:spPr>
          <a:xfrm>
            <a:off x="6010247" y="3030496"/>
            <a:ext cx="5815156" cy="3443749"/>
          </a:xfrm>
          <a:prstGeom prst="rect">
            <a:avLst/>
          </a:prstGeom>
        </p:spPr>
      </p:pic>
      <p:sp>
        <p:nvSpPr>
          <p:cNvPr id="6" name="TextBox 5"/>
          <p:cNvSpPr txBox="1"/>
          <p:nvPr/>
        </p:nvSpPr>
        <p:spPr>
          <a:xfrm>
            <a:off x="7001478" y="2301142"/>
            <a:ext cx="5445704" cy="646331"/>
          </a:xfrm>
          <a:prstGeom prst="rect">
            <a:avLst/>
          </a:prstGeom>
          <a:noFill/>
        </p:spPr>
        <p:txBody>
          <a:bodyPr wrap="square" rtlCol="0">
            <a:spAutoFit/>
          </a:bodyPr>
          <a:lstStyle/>
          <a:p>
            <a:r>
              <a:rPr lang="en-US" dirty="0"/>
              <a:t>You can complete FAFSA at </a:t>
            </a:r>
            <a:r>
              <a:rPr lang="en-US" dirty="0">
                <a:hlinkClick r:id="rId4"/>
              </a:rPr>
              <a:t>https://studentaid.ed.gov/sa/fafsa</a:t>
            </a:r>
            <a:r>
              <a:rPr lang="en-US" dirty="0"/>
              <a:t>  </a:t>
            </a:r>
          </a:p>
        </p:txBody>
      </p:sp>
      <p:sp>
        <p:nvSpPr>
          <p:cNvPr id="7" name="Oval 6">
            <a:extLst>
              <a:ext uri="{FF2B5EF4-FFF2-40B4-BE49-F238E27FC236}">
                <a16:creationId xmlns:a16="http://schemas.microsoft.com/office/drawing/2014/main" id="{0D5FFD9B-598E-6043-A68F-E165632A10A2}"/>
              </a:ext>
            </a:extLst>
          </p:cNvPr>
          <p:cNvSpPr/>
          <p:nvPr/>
        </p:nvSpPr>
        <p:spPr>
          <a:xfrm>
            <a:off x="1454533" y="4445876"/>
            <a:ext cx="1646019" cy="5675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8444532-09AD-FF4C-A96A-FCD13B68D6F4}"/>
              </a:ext>
            </a:extLst>
          </p:cNvPr>
          <p:cNvSpPr/>
          <p:nvPr/>
        </p:nvSpPr>
        <p:spPr>
          <a:xfrm>
            <a:off x="7186865" y="4629110"/>
            <a:ext cx="1557337" cy="42570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9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330200"/>
            <a:ext cx="8445500" cy="707886"/>
          </a:xfrm>
          <a:prstGeom prst="rect">
            <a:avLst/>
          </a:prstGeom>
          <a:noFill/>
        </p:spPr>
        <p:txBody>
          <a:bodyPr wrap="square" rtlCol="0">
            <a:spAutoFit/>
          </a:bodyPr>
          <a:lstStyle/>
          <a:p>
            <a:r>
              <a:rPr lang="en-US" sz="4000" dirty="0"/>
              <a:t>CA DREAM ACT APPLICATION </a:t>
            </a:r>
          </a:p>
        </p:txBody>
      </p:sp>
      <p:sp>
        <p:nvSpPr>
          <p:cNvPr id="3" name="TextBox 2"/>
          <p:cNvSpPr txBox="1"/>
          <p:nvPr/>
        </p:nvSpPr>
        <p:spPr>
          <a:xfrm>
            <a:off x="393700" y="1282700"/>
            <a:ext cx="5275580" cy="4726214"/>
          </a:xfrm>
          <a:prstGeom prst="rect">
            <a:avLst/>
          </a:prstGeom>
          <a:noFill/>
        </p:spPr>
        <p:txBody>
          <a:bodyPr wrap="square" rtlCol="0">
            <a:spAutoFit/>
          </a:bodyPr>
          <a:lstStyle/>
          <a:p>
            <a:r>
              <a:rPr lang="en-US" dirty="0"/>
              <a:t>The California Dream Act Application is for undocumented students who meet the required criteria. It allows students interested in attending eligible California Colleges, Universities and Career Education Programs to apply for state financial aid. </a:t>
            </a:r>
          </a:p>
          <a:p>
            <a:endParaRPr lang="en-US" dirty="0"/>
          </a:p>
          <a:p>
            <a:r>
              <a:rPr lang="en-US" dirty="0"/>
              <a:t>FAFSA AID FOR DREAMERS INCLUDE: </a:t>
            </a:r>
          </a:p>
          <a:p>
            <a:r>
              <a:rPr lang="en-US" dirty="0"/>
              <a:t>*Cal Grant, Chafee Grant, Middle Class Scholarship</a:t>
            </a:r>
          </a:p>
          <a:p>
            <a:r>
              <a:rPr lang="en-US" dirty="0"/>
              <a:t>*UC Grants, State University Grant </a:t>
            </a:r>
          </a:p>
          <a:p>
            <a:r>
              <a:rPr lang="en-US" dirty="0"/>
              <a:t>*California Community College Promise Grant</a:t>
            </a:r>
          </a:p>
          <a:p>
            <a:r>
              <a:rPr lang="en-US" dirty="0"/>
              <a:t>*EOP/EOPS </a:t>
            </a:r>
          </a:p>
          <a:p>
            <a:r>
              <a:rPr lang="en-US" dirty="0"/>
              <a:t>*Private &amp; Selected University Scholarships </a:t>
            </a:r>
          </a:p>
          <a:p>
            <a:endParaRPr lang="en-US" dirty="0"/>
          </a:p>
          <a:p>
            <a:endParaRPr lang="en-US" dirty="0"/>
          </a:p>
          <a:p>
            <a:r>
              <a:rPr lang="en-US" sz="4000" dirty="0"/>
              <a:t>APPLY BY MARCH 2. </a:t>
            </a:r>
          </a:p>
        </p:txBody>
      </p:sp>
      <p:sp>
        <p:nvSpPr>
          <p:cNvPr id="4" name="Rectangle 3"/>
          <p:cNvSpPr/>
          <p:nvPr/>
        </p:nvSpPr>
        <p:spPr>
          <a:xfrm>
            <a:off x="5956121" y="5316582"/>
            <a:ext cx="6096000" cy="923330"/>
          </a:xfrm>
          <a:prstGeom prst="rect">
            <a:avLst/>
          </a:prstGeom>
        </p:spPr>
        <p:txBody>
          <a:bodyPr>
            <a:spAutoFit/>
          </a:bodyPr>
          <a:lstStyle/>
          <a:p>
            <a:r>
              <a:rPr lang="en-US" dirty="0"/>
              <a:t>For more information on application requirements and deadlines visit: </a:t>
            </a:r>
            <a:r>
              <a:rPr lang="en-US" dirty="0">
                <a:hlinkClick r:id="rId2" action="ppaction://hlinkfile"/>
              </a:rPr>
              <a:t>California Dream Act</a:t>
            </a:r>
            <a:endParaRPr lang="en-US" dirty="0"/>
          </a:p>
          <a:p>
            <a:r>
              <a:rPr lang="en-US" dirty="0"/>
              <a:t> </a:t>
            </a:r>
          </a:p>
        </p:txBody>
      </p:sp>
      <p:pic>
        <p:nvPicPr>
          <p:cNvPr id="5" name="Picture 4"/>
          <p:cNvPicPr>
            <a:picLocks noChangeAspect="1"/>
          </p:cNvPicPr>
          <p:nvPr/>
        </p:nvPicPr>
        <p:blipFill>
          <a:blip r:embed="rId3"/>
          <a:stretch>
            <a:fillRect/>
          </a:stretch>
        </p:blipFill>
        <p:spPr>
          <a:xfrm>
            <a:off x="5706832" y="882809"/>
            <a:ext cx="6170578" cy="3982489"/>
          </a:xfrm>
          <a:prstGeom prst="rect">
            <a:avLst/>
          </a:prstGeom>
        </p:spPr>
      </p:pic>
    </p:spTree>
    <p:extLst>
      <p:ext uri="{BB962C8B-B14F-4D97-AF65-F5344CB8AC3E}">
        <p14:creationId xmlns:p14="http://schemas.microsoft.com/office/powerpoint/2010/main" val="364275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192" y="6064898"/>
            <a:ext cx="5990253" cy="369332"/>
          </a:xfrm>
          <a:prstGeom prst="rect">
            <a:avLst/>
          </a:prstGeom>
          <a:noFill/>
        </p:spPr>
        <p:txBody>
          <a:bodyPr wrap="square" rtlCol="0">
            <a:spAutoFit/>
          </a:bodyPr>
          <a:lstStyle/>
          <a:p>
            <a:r>
              <a:rPr lang="en-US" dirty="0">
                <a:hlinkClick r:id="rId3"/>
              </a:rPr>
              <a:t>FAFSA OVERVIEW </a:t>
            </a:r>
            <a:r>
              <a:rPr lang="en-US" dirty="0"/>
              <a:t> </a:t>
            </a:r>
          </a:p>
        </p:txBody>
      </p:sp>
      <p:pic>
        <p:nvPicPr>
          <p:cNvPr id="5" name="gUis5lityCQ"/>
          <p:cNvPicPr>
            <a:picLocks noRot="1" noChangeAspect="1"/>
          </p:cNvPicPr>
          <p:nvPr>
            <a:videoFile r:link="rId1"/>
          </p:nvPr>
        </p:nvPicPr>
        <p:blipFill>
          <a:blip r:embed="rId4"/>
          <a:stretch>
            <a:fillRect/>
          </a:stretch>
        </p:blipFill>
        <p:spPr>
          <a:xfrm>
            <a:off x="1250302" y="163472"/>
            <a:ext cx="9882238" cy="5558759"/>
          </a:xfrm>
          <a:prstGeom prst="rect">
            <a:avLst/>
          </a:prstGeom>
        </p:spPr>
      </p:pic>
    </p:spTree>
    <p:extLst>
      <p:ext uri="{BB962C8B-B14F-4D97-AF65-F5344CB8AC3E}">
        <p14:creationId xmlns:p14="http://schemas.microsoft.com/office/powerpoint/2010/main" val="322334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 fill="hold"/>
                                        <p:tgtEl>
                                          <p:spTgt spid="5"/>
                                        </p:tgtEl>
                                      </p:cBhvr>
                                    </p:cmd>
                                  </p:childTnLst>
                                </p:cTn>
                              </p:par>
                            </p:childTnLst>
                          </p:cTn>
                        </p:par>
                      </p:childTnLst>
                    </p:cTn>
                  </p:par>
                </p:childTnLst>
              </p:cTn>
              <p:nextCondLst>
                <p:cond evt="onClick" delay="0">
                  <p:tgtEl>
                    <p:spTgt spid="5"/>
                  </p:tgtEl>
                </p:cond>
              </p:nextCondLst>
            </p:seq>
            <p:video>
              <p:cMediaNode>
                <p:cTn id="18" fill="hold" display="0">
                  <p:stCondLst>
                    <p:cond delay="indefinite"/>
                  </p:stCondLst>
                </p:cTn>
                <p:tgtEl>
                  <p:spTgt spid="5"/>
                </p:tgtEl>
              </p:cMediaNode>
            </p:video>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09" y="225649"/>
            <a:ext cx="9603275" cy="1049235"/>
          </a:xfrm>
        </p:spPr>
        <p:txBody>
          <a:bodyPr/>
          <a:lstStyle/>
          <a:p>
            <a:r>
              <a:rPr lang="en-US" dirty="0"/>
              <a:t>Creating an FSA ID: </a:t>
            </a:r>
          </a:p>
        </p:txBody>
      </p:sp>
      <p:sp>
        <p:nvSpPr>
          <p:cNvPr id="3" name="Content Placeholder 2"/>
          <p:cNvSpPr>
            <a:spLocks noGrp="1"/>
          </p:cNvSpPr>
          <p:nvPr>
            <p:ph idx="1"/>
          </p:nvPr>
        </p:nvSpPr>
        <p:spPr>
          <a:xfrm>
            <a:off x="793406" y="1106784"/>
            <a:ext cx="9696794" cy="860817"/>
          </a:xfrm>
        </p:spPr>
        <p:txBody>
          <a:bodyPr>
            <a:noAutofit/>
          </a:bodyPr>
          <a:lstStyle/>
          <a:p>
            <a:pPr marL="0" indent="0">
              <a:buNone/>
            </a:pPr>
            <a:r>
              <a:rPr lang="en-US" sz="1500" i="1" dirty="0"/>
              <a:t>What is an FSA ID?  </a:t>
            </a:r>
            <a:r>
              <a:rPr lang="en-US" sz="1500" dirty="0"/>
              <a:t>It is a username and password you use to log in to certain U.S Department of Education Websites,  including fafsa.gov, StudentAid.gov, and StudentLoans.gov.  You will also need this ID to electronically sign your FAFSA. </a:t>
            </a:r>
          </a:p>
        </p:txBody>
      </p:sp>
      <p:pic>
        <p:nvPicPr>
          <p:cNvPr id="4" name="Picture 3"/>
          <p:cNvPicPr>
            <a:picLocks noChangeAspect="1"/>
          </p:cNvPicPr>
          <p:nvPr/>
        </p:nvPicPr>
        <p:blipFill>
          <a:blip r:embed="rId2"/>
          <a:stretch>
            <a:fillRect/>
          </a:stretch>
        </p:blipFill>
        <p:spPr>
          <a:xfrm>
            <a:off x="499577" y="1967601"/>
            <a:ext cx="6142343" cy="3455068"/>
          </a:xfrm>
          <a:prstGeom prst="rect">
            <a:avLst/>
          </a:prstGeom>
        </p:spPr>
      </p:pic>
      <p:sp>
        <p:nvSpPr>
          <p:cNvPr id="6" name="TextBox 5"/>
          <p:cNvSpPr txBox="1"/>
          <p:nvPr/>
        </p:nvSpPr>
        <p:spPr>
          <a:xfrm>
            <a:off x="6935749" y="1660371"/>
            <a:ext cx="4419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Visit </a:t>
            </a:r>
            <a:r>
              <a:rPr lang="en-US" dirty="0">
                <a:hlinkClick r:id="rId3"/>
              </a:rPr>
              <a:t>FSA ID </a:t>
            </a:r>
            <a:r>
              <a:rPr lang="en-US" dirty="0"/>
              <a:t> to create your FSA ID.  </a:t>
            </a:r>
          </a:p>
          <a:p>
            <a:pPr marL="285750" indent="-285750">
              <a:buFont typeface="Arial" panose="020B0604020202020204" pitchFamily="34" charset="0"/>
              <a:buChar char="•"/>
            </a:pPr>
            <a:r>
              <a:rPr lang="en-US" dirty="0"/>
              <a:t>You will need your Social Security Number, full name and date of birth. </a:t>
            </a:r>
          </a:p>
          <a:p>
            <a:pPr marL="285750" indent="-285750">
              <a:buFont typeface="Arial" panose="020B0604020202020204" pitchFamily="34" charset="0"/>
              <a:buChar char="•"/>
            </a:pPr>
            <a:r>
              <a:rPr lang="en-US" dirty="0"/>
              <a:t> You’ll also need to create a memorable username and password. </a:t>
            </a:r>
          </a:p>
        </p:txBody>
      </p:sp>
      <p:pic>
        <p:nvPicPr>
          <p:cNvPr id="1026" name="Picture 2" descr="Image result for accept / decline FAF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4500" y="3849814"/>
            <a:ext cx="4640849" cy="269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6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177" y="318382"/>
            <a:ext cx="9603275" cy="1049235"/>
          </a:xfrm>
        </p:spPr>
        <p:txBody>
          <a:bodyPr>
            <a:normAutofit fontScale="90000"/>
          </a:bodyPr>
          <a:lstStyle/>
          <a:p>
            <a:r>
              <a:rPr lang="en-US" dirty="0"/>
              <a:t>California College Promise Grant </a:t>
            </a:r>
          </a:p>
        </p:txBody>
      </p:sp>
      <p:pic>
        <p:nvPicPr>
          <p:cNvPr id="4" name="Content Placeholder 3"/>
          <p:cNvPicPr>
            <a:picLocks noGrp="1"/>
          </p:cNvPicPr>
          <p:nvPr>
            <p:ph idx="1"/>
          </p:nvPr>
        </p:nvPicPr>
        <p:blipFill>
          <a:blip r:embed="rId2"/>
          <a:stretch>
            <a:fillRect/>
          </a:stretch>
        </p:blipFill>
        <p:spPr>
          <a:xfrm>
            <a:off x="442341" y="1367617"/>
            <a:ext cx="6328527" cy="4547577"/>
          </a:xfrm>
          <a:prstGeom prst="rect">
            <a:avLst/>
          </a:prstGeom>
        </p:spPr>
      </p:pic>
      <p:sp>
        <p:nvSpPr>
          <p:cNvPr id="5" name="TextBox 4"/>
          <p:cNvSpPr txBox="1"/>
          <p:nvPr/>
        </p:nvSpPr>
        <p:spPr>
          <a:xfrm>
            <a:off x="6770868" y="2045749"/>
            <a:ext cx="5230632" cy="2308324"/>
          </a:xfrm>
          <a:prstGeom prst="rect">
            <a:avLst/>
          </a:prstGeom>
          <a:noFill/>
        </p:spPr>
        <p:txBody>
          <a:bodyPr wrap="square" rtlCol="0">
            <a:spAutoFit/>
          </a:bodyPr>
          <a:lstStyle/>
          <a:p>
            <a:r>
              <a:rPr lang="en-US" dirty="0"/>
              <a:t>*Formerly known as the Board of Governors (BOG) Fee Waiver. </a:t>
            </a:r>
          </a:p>
          <a:p>
            <a:endParaRPr lang="en-US" dirty="0"/>
          </a:p>
          <a:p>
            <a:r>
              <a:rPr lang="en-US" dirty="0"/>
              <a:t>*Allows eligible CA residents enrollment fees to be waived at participating Community Colleges </a:t>
            </a:r>
          </a:p>
          <a:p>
            <a:endParaRPr lang="en-US" dirty="0"/>
          </a:p>
          <a:p>
            <a:r>
              <a:rPr lang="en-US" dirty="0"/>
              <a:t>*Must complete FAFSA in order to be eligible </a:t>
            </a:r>
          </a:p>
          <a:p>
            <a:endParaRPr lang="en-US" dirty="0"/>
          </a:p>
        </p:txBody>
      </p:sp>
    </p:spTree>
    <p:extLst>
      <p:ext uri="{BB962C8B-B14F-4D97-AF65-F5344CB8AC3E}">
        <p14:creationId xmlns:p14="http://schemas.microsoft.com/office/powerpoint/2010/main" val="21651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alpha val="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2119164" y="336550"/>
            <a:ext cx="8324850" cy="584775"/>
          </a:xfrm>
          <a:prstGeom prst="rect">
            <a:avLst/>
          </a:prstGeom>
          <a:noFill/>
        </p:spPr>
        <p:txBody>
          <a:bodyPr wrap="square" rtlCol="0">
            <a:spAutoFit/>
          </a:bodyPr>
          <a:lstStyle/>
          <a:p>
            <a:r>
              <a:rPr lang="en-US" sz="3200" kern="1200" dirty="0">
                <a:solidFill>
                  <a:schemeClr val="tx1"/>
                </a:solidFill>
                <a:latin typeface="+mn-lt"/>
                <a:ea typeface="+mn-ea"/>
                <a:cs typeface="+mn-cs"/>
              </a:rPr>
              <a:t>What happens after I submit the FAFSA? </a:t>
            </a:r>
          </a:p>
        </p:txBody>
      </p:sp>
      <p:sp>
        <p:nvSpPr>
          <p:cNvPr id="3" name="TextBox 2"/>
          <p:cNvSpPr txBox="1"/>
          <p:nvPr/>
        </p:nvSpPr>
        <p:spPr>
          <a:xfrm>
            <a:off x="495300" y="1041548"/>
            <a:ext cx="5575004" cy="3754874"/>
          </a:xfrm>
          <a:prstGeom prst="rect">
            <a:avLst/>
          </a:prstGeom>
          <a:noFill/>
        </p:spPr>
        <p:txBody>
          <a:bodyPr wrap="square" rtlCol="0">
            <a:spAutoFit/>
          </a:bodyPr>
          <a:lstStyle/>
          <a:p>
            <a:r>
              <a:rPr lang="en-US" sz="2000" dirty="0"/>
              <a:t>                       EMAIL/MAIL </a:t>
            </a:r>
          </a:p>
          <a:p>
            <a:endParaRPr lang="en-US" sz="2000" dirty="0"/>
          </a:p>
          <a:p>
            <a:pPr marL="285750" indent="-285750">
              <a:buFont typeface="Arial" panose="020B0604020202020204" pitchFamily="34" charset="0"/>
              <a:buChar char="•"/>
            </a:pPr>
            <a:r>
              <a:rPr lang="en-US" sz="2000" dirty="0"/>
              <a:t>Students will be sent either email or paper-mail notifications regarding your financial aid award. </a:t>
            </a:r>
          </a:p>
          <a:p>
            <a:endParaRPr lang="en-US" sz="2000" dirty="0"/>
          </a:p>
          <a:p>
            <a:pPr marL="285750" indent="-285750">
              <a:buFont typeface="Arial" panose="020B0604020202020204" pitchFamily="34" charset="0"/>
              <a:buChar char="•"/>
            </a:pPr>
            <a:r>
              <a:rPr lang="en-US" sz="2000" dirty="0"/>
              <a:t>Students are usually sent an award-letter guide which contains important information on your student rights AND responsibilities as a financial aid recipient. </a:t>
            </a:r>
          </a:p>
          <a:p>
            <a:endParaRPr lang="en-US" dirty="0"/>
          </a:p>
        </p:txBody>
      </p:sp>
      <p:sp>
        <p:nvSpPr>
          <p:cNvPr id="4" name="TextBox 3"/>
          <p:cNvSpPr txBox="1"/>
          <p:nvPr/>
        </p:nvSpPr>
        <p:spPr>
          <a:xfrm>
            <a:off x="6492875" y="1072326"/>
            <a:ext cx="5564142" cy="3724096"/>
          </a:xfrm>
          <a:prstGeom prst="rect">
            <a:avLst/>
          </a:prstGeom>
          <a:noFill/>
        </p:spPr>
        <p:txBody>
          <a:bodyPr wrap="square" rtlCol="0">
            <a:spAutoFit/>
          </a:bodyPr>
          <a:lstStyle/>
          <a:p>
            <a:r>
              <a:rPr lang="en-US" sz="2000" dirty="0"/>
              <a:t>           ACCEPT/DECLINE AWARDS </a:t>
            </a:r>
          </a:p>
          <a:p>
            <a:endParaRPr lang="en-US" sz="2000" dirty="0"/>
          </a:p>
          <a:p>
            <a:pPr marL="285750" indent="-285750">
              <a:buFont typeface="Arial" panose="020B0604020202020204" pitchFamily="34" charset="0"/>
              <a:buChar char="•"/>
            </a:pPr>
            <a:r>
              <a:rPr lang="en-US" sz="2000" dirty="0"/>
              <a:t>Students maybe instructed to accept or decline financial aid awards via their student portal </a:t>
            </a:r>
          </a:p>
          <a:p>
            <a:endParaRPr lang="en-US" sz="2000" dirty="0"/>
          </a:p>
          <a:p>
            <a:pPr marL="285750" indent="-285750">
              <a:buFont typeface="Arial" panose="020B0604020202020204" pitchFamily="34" charset="0"/>
              <a:buChar char="•"/>
            </a:pPr>
            <a:r>
              <a:rPr lang="en-US" sz="2000" dirty="0"/>
              <a:t>A detailed overview of awards, grants and scholarships as well as cost of attendance will also be found in the student portal </a:t>
            </a:r>
          </a:p>
          <a:p>
            <a:endParaRPr lang="en-US" dirty="0"/>
          </a:p>
          <a:p>
            <a:endParaRPr lang="en-US" dirty="0"/>
          </a:p>
        </p:txBody>
      </p:sp>
      <p:pic>
        <p:nvPicPr>
          <p:cNvPr id="2052" name="Picture 4" descr="Image result for financial ai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095978" y="4601398"/>
            <a:ext cx="5185611" cy="1622678"/>
          </a:xfrm>
          <a:prstGeom prst="rect">
            <a:avLst/>
          </a:prstGeom>
          <a:noFill/>
          <a:effectLst>
            <a:glow rad="12700">
              <a:schemeClr val="bg1">
                <a:lumMod val="95000"/>
              </a:schemeClr>
            </a:glow>
            <a:reflection endPos="0" dist="50800" dir="5400000" sy="-100000" algn="bl" rotWithShape="0"/>
            <a:softEdge rad="76200"/>
          </a:effectLst>
          <a:scene3d>
            <a:camera prst="orthographicFront">
              <a:rot lat="0" lon="21299992" rev="10799999"/>
            </a:camera>
            <a:lightRig rig="threePt" dir="t"/>
          </a:scene3d>
          <a:extLst>
            <a:ext uri="{909E8E84-426E-40DD-AFC4-6F175D3DCCD1}">
              <a14:hiddenFill xmlns:a14="http://schemas.microsoft.com/office/drawing/2010/main">
                <a:solidFill>
                  <a:srgbClr val="FFFFFF"/>
                </a:solidFill>
              </a14:hiddenFill>
            </a:ext>
          </a:extLst>
        </p:spPr>
      </p:pic>
      <p:pic>
        <p:nvPicPr>
          <p:cNvPr id="6" name="Picture 2" descr="Image result for financial aid package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946" y="4157695"/>
            <a:ext cx="2030629" cy="251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46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453" y="165568"/>
            <a:ext cx="9603275" cy="592481"/>
          </a:xfrm>
        </p:spPr>
        <p:txBody>
          <a:bodyPr>
            <a:normAutofit fontScale="90000"/>
          </a:bodyPr>
          <a:lstStyle/>
          <a:p>
            <a:pPr algn="ctr"/>
            <a:r>
              <a:rPr lang="en-US" dirty="0"/>
              <a:t>Get the information:</a:t>
            </a:r>
          </a:p>
        </p:txBody>
      </p:sp>
      <p:sp>
        <p:nvSpPr>
          <p:cNvPr id="3" name="Content Placeholder 2"/>
          <p:cNvSpPr>
            <a:spLocks noGrp="1"/>
          </p:cNvSpPr>
          <p:nvPr>
            <p:ph idx="1"/>
          </p:nvPr>
        </p:nvSpPr>
        <p:spPr>
          <a:xfrm>
            <a:off x="1301453" y="5655967"/>
            <a:ext cx="10440537" cy="3116845"/>
          </a:xfrm>
        </p:spPr>
        <p:txBody>
          <a:bodyPr/>
          <a:lstStyle/>
          <a:p>
            <a:r>
              <a:rPr lang="en-US" dirty="0"/>
              <a:t>Visit </a:t>
            </a:r>
            <a:r>
              <a:rPr lang="en-US" dirty="0">
                <a:hlinkClick r:id="rId2"/>
              </a:rPr>
              <a:t>CHS </a:t>
            </a:r>
            <a:r>
              <a:rPr lang="en-US" dirty="0"/>
              <a:t>to find out about graduation requirements, important deadlines, NCAA student athlete apps and regulations or to make an appointment with your counselor. </a:t>
            </a:r>
          </a:p>
        </p:txBody>
      </p:sp>
      <p:pic>
        <p:nvPicPr>
          <p:cNvPr id="4" name="Picture 3"/>
          <p:cNvPicPr/>
          <p:nvPr/>
        </p:nvPicPr>
        <p:blipFill>
          <a:blip r:embed="rId3"/>
          <a:stretch>
            <a:fillRect/>
          </a:stretch>
        </p:blipFill>
        <p:spPr>
          <a:xfrm>
            <a:off x="1196642" y="758049"/>
            <a:ext cx="10258216" cy="4843426"/>
          </a:xfrm>
          <a:prstGeom prst="rect">
            <a:avLst/>
          </a:prstGeom>
        </p:spPr>
      </p:pic>
      <p:sp>
        <p:nvSpPr>
          <p:cNvPr id="6" name="Oval 5"/>
          <p:cNvSpPr/>
          <p:nvPr/>
        </p:nvSpPr>
        <p:spPr>
          <a:xfrm>
            <a:off x="3407988" y="2847789"/>
            <a:ext cx="1406900" cy="4605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16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3100" y="345018"/>
            <a:ext cx="10795000" cy="923330"/>
          </a:xfrm>
          <a:prstGeom prst="rect">
            <a:avLst/>
          </a:prstGeom>
          <a:noFill/>
        </p:spPr>
        <p:txBody>
          <a:bodyPr wrap="square" rtlCol="0">
            <a:spAutoFit/>
          </a:bodyPr>
          <a:lstStyle/>
          <a:p>
            <a:pPr algn="ctr"/>
            <a:r>
              <a:rPr lang="en-US" sz="3600" i="1" dirty="0"/>
              <a:t>REMINDERS</a:t>
            </a:r>
            <a:r>
              <a:rPr lang="en-US" i="1" dirty="0"/>
              <a:t>:</a:t>
            </a:r>
            <a:r>
              <a:rPr lang="en-US" dirty="0"/>
              <a:t> </a:t>
            </a:r>
          </a:p>
          <a:p>
            <a:endParaRPr lang="en-US" dirty="0"/>
          </a:p>
        </p:txBody>
      </p:sp>
      <p:sp>
        <p:nvSpPr>
          <p:cNvPr id="3" name="TextBox 2"/>
          <p:cNvSpPr txBox="1"/>
          <p:nvPr/>
        </p:nvSpPr>
        <p:spPr>
          <a:xfrm>
            <a:off x="1092200" y="1065430"/>
            <a:ext cx="6972300" cy="5816977"/>
          </a:xfrm>
          <a:prstGeom prst="rect">
            <a:avLst/>
          </a:prstGeom>
          <a:noFill/>
        </p:spPr>
        <p:txBody>
          <a:bodyPr wrap="square" rtlCol="0">
            <a:spAutoFit/>
          </a:bodyPr>
          <a:lstStyle/>
          <a:p>
            <a:pPr marL="285750" indent="-285750">
              <a:buFont typeface="Arial" panose="020B0604020202020204" pitchFamily="34" charset="0"/>
              <a:buChar char="•"/>
            </a:pPr>
            <a:r>
              <a:rPr lang="en-US" sz="2800" dirty="0"/>
              <a:t>Always write down and remember your passwords ✔</a:t>
            </a:r>
          </a:p>
          <a:p>
            <a:endParaRPr lang="en-US" sz="2800" dirty="0"/>
          </a:p>
          <a:p>
            <a:pPr marL="285750" indent="-285750">
              <a:buFont typeface="Arial" panose="020B0604020202020204" pitchFamily="34" charset="0"/>
              <a:buChar char="•"/>
            </a:pPr>
            <a:r>
              <a:rPr lang="en-US" sz="2800" dirty="0"/>
              <a:t>Stay on top of all deadlines and know the requirements for your college choices ✔</a:t>
            </a:r>
          </a:p>
          <a:p>
            <a:endParaRPr lang="en-US" sz="2800" dirty="0"/>
          </a:p>
          <a:p>
            <a:pPr marL="285750" indent="-285750">
              <a:buFont typeface="Arial" panose="020B0604020202020204" pitchFamily="34" charset="0"/>
              <a:buChar char="•"/>
            </a:pPr>
            <a:r>
              <a:rPr lang="en-US" sz="2800" dirty="0"/>
              <a:t>Sign up to participate in Career Center College-Fair ✔</a:t>
            </a:r>
          </a:p>
          <a:p>
            <a:endParaRPr lang="en-US" sz="2800" dirty="0"/>
          </a:p>
          <a:p>
            <a:pPr marL="285750" indent="-285750">
              <a:buFont typeface="Arial" panose="020B0604020202020204" pitchFamily="34" charset="0"/>
              <a:buChar char="•"/>
            </a:pPr>
            <a:r>
              <a:rPr lang="en-US" sz="2800" dirty="0"/>
              <a:t>Make the time to visit college campuses that might interest you ✔</a:t>
            </a:r>
          </a:p>
          <a:p>
            <a:pPr marL="285750" indent="-285750">
              <a:buFont typeface="Arial" panose="020B0604020202020204" pitchFamily="34" charset="0"/>
              <a:buChar char="•"/>
            </a:pPr>
            <a:endParaRPr lang="en-US" sz="2800" dirty="0"/>
          </a:p>
          <a:p>
            <a:endParaRPr lang="en-US" dirty="0"/>
          </a:p>
          <a:p>
            <a:endParaRPr lang="en-US" dirty="0"/>
          </a:p>
        </p:txBody>
      </p:sp>
      <p:pic>
        <p:nvPicPr>
          <p:cNvPr id="1028" name="Picture 4" descr="Image result for college campu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1388297"/>
            <a:ext cx="4203700" cy="315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2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33" y="394943"/>
            <a:ext cx="10058400" cy="1371600"/>
          </a:xfrm>
        </p:spPr>
        <p:txBody>
          <a:bodyPr>
            <a:normAutofit fontScale="90000"/>
          </a:bodyPr>
          <a:lstStyle/>
          <a:p>
            <a:r>
              <a:rPr lang="en-US" dirty="0"/>
              <a:t>Important Dates: </a:t>
            </a:r>
            <a:br>
              <a:rPr lang="en-US" dirty="0"/>
            </a:br>
            <a:endParaRPr lang="en-US" dirty="0"/>
          </a:p>
        </p:txBody>
      </p:sp>
      <p:sp>
        <p:nvSpPr>
          <p:cNvPr id="3" name="Content Placeholder 2"/>
          <p:cNvSpPr>
            <a:spLocks noGrp="1"/>
          </p:cNvSpPr>
          <p:nvPr>
            <p:ph idx="1"/>
          </p:nvPr>
        </p:nvSpPr>
        <p:spPr>
          <a:xfrm>
            <a:off x="506234" y="1516523"/>
            <a:ext cx="7979398" cy="3732133"/>
          </a:xfrm>
        </p:spPr>
        <p:txBody>
          <a:bodyPr>
            <a:normAutofit/>
          </a:bodyPr>
          <a:lstStyle/>
          <a:p>
            <a:r>
              <a:rPr lang="en-US" sz="2100" b="1" dirty="0"/>
              <a:t>October 1</a:t>
            </a:r>
            <a:r>
              <a:rPr lang="en-US" sz="2100" dirty="0"/>
              <a:t> : First day to submit CSU application </a:t>
            </a:r>
          </a:p>
          <a:p>
            <a:r>
              <a:rPr lang="en-US" sz="2100" b="1" dirty="0"/>
              <a:t>October 1</a:t>
            </a:r>
            <a:r>
              <a:rPr lang="en-US" sz="2100" dirty="0"/>
              <a:t>: Filing period opens for FAFSA &amp; California Dream Act </a:t>
            </a:r>
          </a:p>
          <a:p>
            <a:r>
              <a:rPr lang="en-US" sz="2100" b="1" dirty="0"/>
              <a:t>October 2</a:t>
            </a:r>
            <a:r>
              <a:rPr lang="en-US" sz="2100" dirty="0"/>
              <a:t>: UC Insights Questions Workshop @ 7:30am in Library </a:t>
            </a:r>
          </a:p>
          <a:p>
            <a:r>
              <a:rPr lang="en-US" sz="2100" b="1" dirty="0"/>
              <a:t>October 3</a:t>
            </a:r>
            <a:r>
              <a:rPr lang="en-US" sz="2100" dirty="0"/>
              <a:t>: Financial Aid Presentation </a:t>
            </a:r>
          </a:p>
          <a:p>
            <a:r>
              <a:rPr lang="en-US" sz="2100" b="1" dirty="0"/>
              <a:t>October 30</a:t>
            </a:r>
            <a:r>
              <a:rPr lang="en-US" sz="2100" dirty="0"/>
              <a:t>: Financial Aid Parent Workshop (English &amp; Spanish) </a:t>
            </a:r>
          </a:p>
          <a:p>
            <a:r>
              <a:rPr lang="en-US" sz="2100" b="1" dirty="0"/>
              <a:t>November 30</a:t>
            </a:r>
            <a:r>
              <a:rPr lang="en-US" sz="2100" dirty="0"/>
              <a:t>: UC &amp; CSU applications due </a:t>
            </a:r>
          </a:p>
          <a:p>
            <a:endParaRPr lang="en-US" sz="2100" dirty="0"/>
          </a:p>
        </p:txBody>
      </p:sp>
      <p:pic>
        <p:nvPicPr>
          <p:cNvPr id="1026" name="Picture 2" descr="Image result for Dates to remem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130" y="394943"/>
            <a:ext cx="3762988" cy="3762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3598" y="6185570"/>
            <a:ext cx="11018520" cy="369332"/>
          </a:xfrm>
          <a:prstGeom prst="rect">
            <a:avLst/>
          </a:prstGeom>
          <a:noFill/>
        </p:spPr>
        <p:txBody>
          <a:bodyPr wrap="square" rtlCol="0">
            <a:spAutoFit/>
          </a:bodyPr>
          <a:lstStyle/>
          <a:p>
            <a:pPr algn="ctr"/>
            <a:r>
              <a:rPr lang="en-US" i="1" u="sng" dirty="0"/>
              <a:t>THANK YOU! If you have any remaining questions remember to speak to your counselors! </a:t>
            </a:r>
            <a:endParaRPr lang="en-US" sz="1800" i="1" u="sng" kern="1200" dirty="0">
              <a:solidFill>
                <a:schemeClr val="tx1"/>
              </a:solidFill>
            </a:endParaRPr>
          </a:p>
        </p:txBody>
      </p:sp>
    </p:spTree>
    <p:extLst>
      <p:ext uri="{BB962C8B-B14F-4D97-AF65-F5344CB8AC3E}">
        <p14:creationId xmlns:p14="http://schemas.microsoft.com/office/powerpoint/2010/main" val="416536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17525"/>
            <a:ext cx="9602788" cy="1047750"/>
          </a:xfrm>
        </p:spPr>
        <p:txBody>
          <a:bodyPr>
            <a:normAutofit fontScale="90000"/>
          </a:bodyPr>
          <a:lstStyle/>
          <a:p>
            <a:pPr algn="ctr"/>
            <a:r>
              <a:rPr lang="en-US" dirty="0"/>
              <a:t>Post-High School : Know your options </a:t>
            </a:r>
          </a:p>
        </p:txBody>
      </p:sp>
      <p:sp>
        <p:nvSpPr>
          <p:cNvPr id="3" name="Content Placeholder 2"/>
          <p:cNvSpPr>
            <a:spLocks noGrp="1"/>
          </p:cNvSpPr>
          <p:nvPr>
            <p:ph idx="4294967295"/>
          </p:nvPr>
        </p:nvSpPr>
        <p:spPr>
          <a:xfrm>
            <a:off x="7610893" y="1950056"/>
            <a:ext cx="4333601" cy="1628074"/>
          </a:xfrm>
        </p:spPr>
        <p:txBody>
          <a:bodyPr>
            <a:normAutofit/>
          </a:bodyPr>
          <a:lstStyle/>
          <a:p>
            <a:r>
              <a:rPr lang="en-US" dirty="0">
                <a:hlinkClick r:id="rId2"/>
              </a:rPr>
              <a:t>California Colleges</a:t>
            </a:r>
            <a:r>
              <a:rPr lang="en-US" dirty="0"/>
              <a:t> provides students with an all inclusive guide to planning your college and/or career path. </a:t>
            </a:r>
          </a:p>
          <a:p>
            <a:pPr marL="0" indent="0">
              <a:buNone/>
            </a:pPr>
            <a:endParaRPr lang="en-US" dirty="0"/>
          </a:p>
          <a:p>
            <a:pPr marL="0" indent="0">
              <a:buNone/>
            </a:pPr>
            <a:endParaRPr lang="en-US" dirty="0"/>
          </a:p>
        </p:txBody>
      </p:sp>
      <p:pic>
        <p:nvPicPr>
          <p:cNvPr id="1026" name="Picture 2" descr="Image result for californiacolleges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36" y="1682685"/>
            <a:ext cx="7018657" cy="3820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10893" y="3501246"/>
            <a:ext cx="4254499" cy="923330"/>
          </a:xfrm>
          <a:prstGeom prst="rect">
            <a:avLst/>
          </a:prstGeom>
          <a:noFill/>
        </p:spPr>
        <p:txBody>
          <a:bodyPr wrap="square" rtlCol="0">
            <a:spAutoFit/>
          </a:bodyPr>
          <a:lstStyle/>
          <a:p>
            <a:pPr marL="285750" indent="-285750">
              <a:buFont typeface="Arial" panose="020B0604020202020204" pitchFamily="34" charset="0"/>
              <a:buChar char="•"/>
            </a:pPr>
            <a:r>
              <a:rPr lang="en-US" dirty="0"/>
              <a:t>For more one on one info, please visit CHS College &amp; Career Center located in Room J1 </a:t>
            </a:r>
          </a:p>
        </p:txBody>
      </p:sp>
    </p:spTree>
    <p:extLst>
      <p:ext uri="{BB962C8B-B14F-4D97-AF65-F5344CB8AC3E}">
        <p14:creationId xmlns:p14="http://schemas.microsoft.com/office/powerpoint/2010/main" val="41387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2612" y="144463"/>
            <a:ext cx="9604375" cy="1049338"/>
          </a:xfrm>
        </p:spPr>
        <p:txBody>
          <a:bodyPr>
            <a:normAutofit/>
          </a:bodyPr>
          <a:lstStyle/>
          <a:p>
            <a:r>
              <a:rPr lang="en-US" sz="5400" dirty="0"/>
              <a:t>SAT / ACT </a:t>
            </a:r>
          </a:p>
        </p:txBody>
      </p:sp>
      <p:sp>
        <p:nvSpPr>
          <p:cNvPr id="3" name="Content Placeholder 2"/>
          <p:cNvSpPr>
            <a:spLocks noGrp="1"/>
          </p:cNvSpPr>
          <p:nvPr>
            <p:ph idx="4294967295"/>
          </p:nvPr>
        </p:nvSpPr>
        <p:spPr>
          <a:xfrm>
            <a:off x="5232760" y="649862"/>
            <a:ext cx="6807200" cy="2025650"/>
          </a:xfrm>
        </p:spPr>
        <p:txBody>
          <a:bodyPr/>
          <a:lstStyle/>
          <a:p>
            <a:r>
              <a:rPr lang="en-US" dirty="0"/>
              <a:t>If you are planning on attending a UC/CSU school you will need to take the SAT or ACT by December of your senior year. </a:t>
            </a:r>
          </a:p>
          <a:p>
            <a:r>
              <a:rPr lang="en-US" dirty="0"/>
              <a:t>Check online to see your schools testing requirements. </a:t>
            </a:r>
          </a:p>
        </p:txBody>
      </p:sp>
      <p:pic>
        <p:nvPicPr>
          <p:cNvPr id="4" name="Picture 3"/>
          <p:cNvPicPr/>
          <p:nvPr/>
        </p:nvPicPr>
        <p:blipFill>
          <a:blip r:embed="rId2"/>
          <a:stretch>
            <a:fillRect/>
          </a:stretch>
        </p:blipFill>
        <p:spPr>
          <a:xfrm>
            <a:off x="7811017" y="2078336"/>
            <a:ext cx="4068754" cy="2288016"/>
          </a:xfrm>
          <a:prstGeom prst="rect">
            <a:avLst/>
          </a:prstGeom>
        </p:spPr>
      </p:pic>
      <p:pic>
        <p:nvPicPr>
          <p:cNvPr id="5" name="Picture 4"/>
          <p:cNvPicPr>
            <a:picLocks noChangeAspect="1"/>
          </p:cNvPicPr>
          <p:nvPr/>
        </p:nvPicPr>
        <p:blipFill>
          <a:blip r:embed="rId3"/>
          <a:stretch>
            <a:fillRect/>
          </a:stretch>
        </p:blipFill>
        <p:spPr>
          <a:xfrm>
            <a:off x="246628" y="1037036"/>
            <a:ext cx="4986132" cy="2804699"/>
          </a:xfrm>
          <a:prstGeom prst="rect">
            <a:avLst/>
          </a:prstGeom>
        </p:spPr>
      </p:pic>
      <p:sp>
        <p:nvSpPr>
          <p:cNvPr id="6" name="TextBox 5"/>
          <p:cNvSpPr txBox="1"/>
          <p:nvPr/>
        </p:nvSpPr>
        <p:spPr>
          <a:xfrm>
            <a:off x="532514" y="3904687"/>
            <a:ext cx="2400300" cy="923330"/>
          </a:xfrm>
          <a:prstGeom prst="rect">
            <a:avLst/>
          </a:prstGeom>
          <a:noFill/>
        </p:spPr>
        <p:txBody>
          <a:bodyPr wrap="square" rtlCol="0">
            <a:spAutoFit/>
          </a:bodyPr>
          <a:lstStyle/>
          <a:p>
            <a:r>
              <a:rPr lang="en-US" dirty="0"/>
              <a:t>Sign up for the SAT and various SAT subject tests at </a:t>
            </a:r>
            <a:r>
              <a:rPr lang="en-US" dirty="0">
                <a:hlinkClick r:id="rId4"/>
              </a:rPr>
              <a:t>College Board </a:t>
            </a:r>
            <a:r>
              <a:rPr lang="en-US" dirty="0"/>
              <a:t>   </a:t>
            </a:r>
          </a:p>
        </p:txBody>
      </p:sp>
      <p:pic>
        <p:nvPicPr>
          <p:cNvPr id="7" name="Picture 6"/>
          <p:cNvPicPr>
            <a:picLocks noChangeAspect="1"/>
          </p:cNvPicPr>
          <p:nvPr/>
        </p:nvPicPr>
        <p:blipFill>
          <a:blip r:embed="rId5"/>
          <a:stretch>
            <a:fillRect/>
          </a:stretch>
        </p:blipFill>
        <p:spPr>
          <a:xfrm>
            <a:off x="3133604" y="2909712"/>
            <a:ext cx="5033440" cy="2831310"/>
          </a:xfrm>
          <a:prstGeom prst="rect">
            <a:avLst/>
          </a:prstGeom>
        </p:spPr>
      </p:pic>
      <p:sp>
        <p:nvSpPr>
          <p:cNvPr id="8" name="TextBox 7"/>
          <p:cNvSpPr txBox="1"/>
          <p:nvPr/>
        </p:nvSpPr>
        <p:spPr>
          <a:xfrm>
            <a:off x="3539060" y="5741022"/>
            <a:ext cx="4627984" cy="369332"/>
          </a:xfrm>
          <a:prstGeom prst="rect">
            <a:avLst/>
          </a:prstGeom>
          <a:noFill/>
        </p:spPr>
        <p:txBody>
          <a:bodyPr wrap="square" rtlCol="0">
            <a:spAutoFit/>
          </a:bodyPr>
          <a:lstStyle/>
          <a:p>
            <a:r>
              <a:rPr lang="en-US" dirty="0"/>
              <a:t>Sign up for the ACT at:  </a:t>
            </a:r>
            <a:r>
              <a:rPr lang="en-US" dirty="0">
                <a:hlinkClick r:id="rId6"/>
              </a:rPr>
              <a:t>ACTstudent.org</a:t>
            </a:r>
            <a:r>
              <a:rPr lang="en-US" dirty="0"/>
              <a:t> </a:t>
            </a:r>
          </a:p>
        </p:txBody>
      </p:sp>
      <p:sp>
        <p:nvSpPr>
          <p:cNvPr id="9" name="TextBox 8"/>
          <p:cNvSpPr txBox="1"/>
          <p:nvPr/>
        </p:nvSpPr>
        <p:spPr>
          <a:xfrm>
            <a:off x="8476828" y="4504851"/>
            <a:ext cx="3402943" cy="646331"/>
          </a:xfrm>
          <a:prstGeom prst="rect">
            <a:avLst/>
          </a:prstGeom>
          <a:noFill/>
        </p:spPr>
        <p:txBody>
          <a:bodyPr wrap="square" rtlCol="0">
            <a:spAutoFit/>
          </a:bodyPr>
          <a:lstStyle/>
          <a:p>
            <a:r>
              <a:rPr lang="en-US" dirty="0"/>
              <a:t>For more information on fee-waivers, please visit Ms. Kelly in J1 </a:t>
            </a:r>
          </a:p>
        </p:txBody>
      </p:sp>
    </p:spTree>
    <p:extLst>
      <p:ext uri="{BB962C8B-B14F-4D97-AF65-F5344CB8AC3E}">
        <p14:creationId xmlns:p14="http://schemas.microsoft.com/office/powerpoint/2010/main" val="41734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376" y="529620"/>
            <a:ext cx="8032524" cy="461665"/>
          </a:xfrm>
          <a:prstGeom prst="rect">
            <a:avLst/>
          </a:prstGeom>
        </p:spPr>
        <p:txBody>
          <a:bodyPr wrap="square">
            <a:spAutoFit/>
          </a:bodyPr>
          <a:lstStyle/>
          <a:p>
            <a:r>
              <a:rPr lang="en-US" sz="2400" b="1" dirty="0"/>
              <a:t>HOW MANY COLLEGES SHOULD I APPLY TO? </a:t>
            </a:r>
          </a:p>
        </p:txBody>
      </p:sp>
      <p:sp>
        <p:nvSpPr>
          <p:cNvPr id="3" name="Rectangle 2"/>
          <p:cNvSpPr/>
          <p:nvPr/>
        </p:nvSpPr>
        <p:spPr>
          <a:xfrm>
            <a:off x="908276" y="1026578"/>
            <a:ext cx="8335390" cy="2031325"/>
          </a:xfrm>
          <a:prstGeom prst="rect">
            <a:avLst/>
          </a:prstGeom>
        </p:spPr>
        <p:txBody>
          <a:bodyPr wrap="square">
            <a:spAutoFit/>
          </a:bodyPr>
          <a:lstStyle/>
          <a:p>
            <a:r>
              <a:rPr lang="en-US" dirty="0"/>
              <a:t>5-8 colleges is the recommended number.  They should all be colleges you could see yourself attending. </a:t>
            </a:r>
          </a:p>
          <a:p>
            <a:endParaRPr lang="en-US" dirty="0"/>
          </a:p>
          <a:p>
            <a:r>
              <a:rPr lang="en-US" dirty="0"/>
              <a:t>It is good to apply to colleges that are both a bit of stretch as well as colleges you have a better feeling will admit you. (You never know!) </a:t>
            </a:r>
          </a:p>
          <a:p>
            <a:endParaRPr lang="en-US" dirty="0"/>
          </a:p>
          <a:p>
            <a:r>
              <a:rPr lang="en-US" dirty="0"/>
              <a:t>Most of your applications should feel like realistic matches! </a:t>
            </a:r>
          </a:p>
        </p:txBody>
      </p:sp>
      <p:sp>
        <p:nvSpPr>
          <p:cNvPr id="4" name="Rectangle 3"/>
          <p:cNvSpPr/>
          <p:nvPr/>
        </p:nvSpPr>
        <p:spPr>
          <a:xfrm>
            <a:off x="819376" y="3354169"/>
            <a:ext cx="10242324" cy="830997"/>
          </a:xfrm>
          <a:prstGeom prst="rect">
            <a:avLst/>
          </a:prstGeom>
        </p:spPr>
        <p:txBody>
          <a:bodyPr wrap="square">
            <a:spAutoFit/>
          </a:bodyPr>
          <a:lstStyle/>
          <a:p>
            <a:r>
              <a:rPr lang="en-US" sz="2400" b="1" dirty="0"/>
              <a:t>SHOULD I STILL APPLY IF MY GPA &amp; TEST SCORES ARE LOWER  THAN THE AVERAGE RATE? </a:t>
            </a:r>
          </a:p>
        </p:txBody>
      </p:sp>
      <p:sp>
        <p:nvSpPr>
          <p:cNvPr id="5" name="Rectangle 4"/>
          <p:cNvSpPr/>
          <p:nvPr/>
        </p:nvSpPr>
        <p:spPr>
          <a:xfrm>
            <a:off x="908276" y="4336872"/>
            <a:ext cx="11029724" cy="1754326"/>
          </a:xfrm>
          <a:prstGeom prst="rect">
            <a:avLst/>
          </a:prstGeom>
        </p:spPr>
        <p:txBody>
          <a:bodyPr wrap="square">
            <a:spAutoFit/>
          </a:bodyPr>
          <a:lstStyle/>
          <a:p>
            <a:r>
              <a:rPr lang="en-US" dirty="0"/>
              <a:t>YES! Remember that colleges consider many different factors before extending admission. For example, your extra-curricular activities, recommendation letters, your admission essay and overall character are all important factors in the admission process.  </a:t>
            </a:r>
          </a:p>
          <a:p>
            <a:endParaRPr lang="en-US" dirty="0"/>
          </a:p>
          <a:p>
            <a:r>
              <a:rPr lang="en-US" dirty="0"/>
              <a:t>For more info visit: </a:t>
            </a:r>
          </a:p>
          <a:p>
            <a:r>
              <a:rPr lang="en-US" dirty="0">
                <a:hlinkClick r:id="rId2"/>
              </a:rPr>
              <a:t>College Board: Applying to College FAQs</a:t>
            </a:r>
            <a:endParaRPr lang="en-US" dirty="0"/>
          </a:p>
        </p:txBody>
      </p:sp>
      <p:pic>
        <p:nvPicPr>
          <p:cNvPr id="1026" name="Picture 2" descr="Image result for clip art app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917" y="219008"/>
            <a:ext cx="2838895" cy="283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85432"/>
            <a:ext cx="10058400" cy="1371600"/>
          </a:xfrm>
        </p:spPr>
        <p:txBody>
          <a:bodyPr/>
          <a:lstStyle/>
          <a:p>
            <a:r>
              <a:rPr lang="en-US" dirty="0"/>
              <a:t>Important questions to consider: </a:t>
            </a:r>
          </a:p>
        </p:txBody>
      </p:sp>
      <p:sp>
        <p:nvSpPr>
          <p:cNvPr id="3" name="Content Placeholder 2"/>
          <p:cNvSpPr>
            <a:spLocks noGrp="1"/>
          </p:cNvSpPr>
          <p:nvPr>
            <p:ph idx="1"/>
          </p:nvPr>
        </p:nvSpPr>
        <p:spPr/>
        <p:txBody>
          <a:bodyPr/>
          <a:lstStyle/>
          <a:p>
            <a:pPr fontAlgn="base"/>
            <a:r>
              <a:rPr lang="en-US" dirty="0"/>
              <a:t>Which campuses have academic programs that most interest me?</a:t>
            </a:r>
          </a:p>
          <a:p>
            <a:pPr fontAlgn="base"/>
            <a:r>
              <a:rPr lang="en-US" dirty="0"/>
              <a:t>Do I want to be on a large urban campus or a smaller, more intimate one?</a:t>
            </a:r>
          </a:p>
          <a:p>
            <a:pPr fontAlgn="base"/>
            <a:r>
              <a:rPr lang="en-US" dirty="0"/>
              <a:t>Do I want to be close to home?</a:t>
            </a:r>
          </a:p>
          <a:p>
            <a:pPr fontAlgn="base"/>
            <a:r>
              <a:rPr lang="en-US" dirty="0"/>
              <a:t>What does my total cost after aid look like? </a:t>
            </a:r>
          </a:p>
          <a:p>
            <a:endParaRPr lang="en-US" dirty="0"/>
          </a:p>
          <a:p>
            <a:endParaRPr lang="en-US" dirty="0"/>
          </a:p>
        </p:txBody>
      </p:sp>
      <p:pic>
        <p:nvPicPr>
          <p:cNvPr id="2" name="Picture 1">
            <a:extLst>
              <a:ext uri="{FF2B5EF4-FFF2-40B4-BE49-F238E27FC236}">
                <a16:creationId xmlns:a16="http://schemas.microsoft.com/office/drawing/2014/main" id="{951CA322-749B-9B44-8991-DB72A462B757}"/>
              </a:ext>
            </a:extLst>
          </p:cNvPr>
          <p:cNvPicPr>
            <a:picLocks noChangeAspect="1"/>
          </p:cNvPicPr>
          <p:nvPr/>
        </p:nvPicPr>
        <p:blipFill>
          <a:blip r:embed="rId2"/>
          <a:stretch>
            <a:fillRect/>
          </a:stretch>
        </p:blipFill>
        <p:spPr>
          <a:xfrm>
            <a:off x="3581400" y="4069080"/>
            <a:ext cx="5029200" cy="2333134"/>
          </a:xfrm>
          <a:prstGeom prst="rect">
            <a:avLst/>
          </a:prstGeom>
        </p:spPr>
      </p:pic>
    </p:spTree>
    <p:extLst>
      <p:ext uri="{BB962C8B-B14F-4D97-AF65-F5344CB8AC3E}">
        <p14:creationId xmlns:p14="http://schemas.microsoft.com/office/powerpoint/2010/main" val="29139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CC4A4C-3E56-F149-8872-3ECB03303791}"/>
              </a:ext>
            </a:extLst>
          </p:cNvPr>
          <p:cNvSpPr/>
          <p:nvPr/>
        </p:nvSpPr>
        <p:spPr>
          <a:xfrm>
            <a:off x="7666536" y="3694232"/>
            <a:ext cx="4095859" cy="276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87771" y="3759695"/>
            <a:ext cx="3853390" cy="2308324"/>
          </a:xfrm>
          <a:prstGeom prst="rect">
            <a:avLst/>
          </a:prstGeom>
        </p:spPr>
        <p:txBody>
          <a:bodyPr wrap="square">
            <a:spAutoFit/>
          </a:bodyPr>
          <a:lstStyle/>
          <a:p>
            <a:pPr fontAlgn="base"/>
            <a:endParaRPr lang="en-US" dirty="0"/>
          </a:p>
          <a:p>
            <a:pPr marL="285750" indent="-285750" fontAlgn="base">
              <a:buFont typeface="Arial" panose="020B0604020202020204" pitchFamily="34" charset="0"/>
              <a:buChar char="•"/>
            </a:pPr>
            <a:r>
              <a:rPr lang="en-US" dirty="0"/>
              <a:t>For more information on UC admissions visit their </a:t>
            </a:r>
            <a:r>
              <a:rPr lang="en-US" dirty="0">
                <a:hlinkClick r:id="rId2"/>
              </a:rPr>
              <a:t>Admissions </a:t>
            </a:r>
            <a:r>
              <a:rPr lang="en-US" dirty="0"/>
              <a:t>page.</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For more information on CSU admission visit their </a:t>
            </a:r>
            <a:r>
              <a:rPr lang="en-US" dirty="0">
                <a:hlinkClick r:id="rId3"/>
              </a:rPr>
              <a:t>Admissions </a:t>
            </a:r>
            <a:r>
              <a:rPr lang="en-US" dirty="0"/>
              <a:t>page. </a:t>
            </a:r>
          </a:p>
        </p:txBody>
      </p:sp>
      <p:sp>
        <p:nvSpPr>
          <p:cNvPr id="2" name="Title 1"/>
          <p:cNvSpPr>
            <a:spLocks noGrp="1"/>
          </p:cNvSpPr>
          <p:nvPr>
            <p:ph type="title" idx="4294967295"/>
          </p:nvPr>
        </p:nvSpPr>
        <p:spPr>
          <a:xfrm>
            <a:off x="326189" y="52552"/>
            <a:ext cx="6696075" cy="1531938"/>
          </a:xfrm>
        </p:spPr>
        <p:txBody>
          <a:bodyPr>
            <a:normAutofit fontScale="90000"/>
          </a:bodyPr>
          <a:lstStyle/>
          <a:p>
            <a:br>
              <a:rPr lang="en-US" dirty="0"/>
            </a:br>
            <a:r>
              <a:rPr lang="en-US" sz="6000" dirty="0"/>
              <a:t>UC  vs CSU: </a:t>
            </a:r>
          </a:p>
        </p:txBody>
      </p:sp>
      <p:sp>
        <p:nvSpPr>
          <p:cNvPr id="4" name="TextBox 3"/>
          <p:cNvSpPr txBox="1"/>
          <p:nvPr/>
        </p:nvSpPr>
        <p:spPr>
          <a:xfrm>
            <a:off x="4470400" y="399548"/>
            <a:ext cx="7251700" cy="923330"/>
          </a:xfrm>
          <a:prstGeom prst="rect">
            <a:avLst/>
          </a:prstGeom>
          <a:noFill/>
        </p:spPr>
        <p:txBody>
          <a:bodyPr wrap="square" rtlCol="0">
            <a:spAutoFit/>
          </a:bodyPr>
          <a:lstStyle/>
          <a:p>
            <a:r>
              <a:rPr lang="en-US" dirty="0"/>
              <a:t>Neither the UC nor the CSU system is better than the other – rather, students may be more suited to a particular system due to their academic and/or career goals.</a:t>
            </a:r>
          </a:p>
        </p:txBody>
      </p:sp>
      <p:pic>
        <p:nvPicPr>
          <p:cNvPr id="1026" name="Picture 2" descr="Image result for uc 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201" y="1773648"/>
            <a:ext cx="3416059" cy="1920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588" y="2228850"/>
            <a:ext cx="3192412" cy="369332"/>
          </a:xfrm>
          <a:prstGeom prst="rect">
            <a:avLst/>
          </a:prstGeom>
          <a:noFill/>
        </p:spPr>
        <p:txBody>
          <a:bodyPr wrap="square" rtlCol="0">
            <a:spAutoFit/>
          </a:bodyPr>
          <a:lstStyle/>
          <a:p>
            <a:endParaRPr lang="en-US" sz="1800" kern="1200" dirty="0">
              <a:solidFill>
                <a:schemeClr val="tx1"/>
              </a:solidFill>
              <a:latin typeface="+mn-lt"/>
              <a:ea typeface="+mn-ea"/>
              <a:cs typeface="+mn-cs"/>
            </a:endParaRPr>
          </a:p>
        </p:txBody>
      </p:sp>
      <p:sp>
        <p:nvSpPr>
          <p:cNvPr id="7" name="TextBox 6"/>
          <p:cNvSpPr txBox="1"/>
          <p:nvPr/>
        </p:nvSpPr>
        <p:spPr>
          <a:xfrm>
            <a:off x="7140461" y="1813351"/>
            <a:ext cx="3191736" cy="1200329"/>
          </a:xfrm>
          <a:prstGeom prst="rect">
            <a:avLst/>
          </a:prstGeom>
          <a:noFill/>
        </p:spPr>
        <p:txBody>
          <a:bodyPr wrap="square" rtlCol="0">
            <a:spAutoFit/>
          </a:bodyPr>
          <a:lstStyle/>
          <a:p>
            <a:r>
              <a:rPr lang="en-US" dirty="0"/>
              <a:t>Both UC &amp; CSU require students complete the “A-G” courses with a grade of C or better. </a:t>
            </a:r>
          </a:p>
        </p:txBody>
      </p:sp>
      <p:sp>
        <p:nvSpPr>
          <p:cNvPr id="8" name="TextBox 7"/>
          <p:cNvSpPr txBox="1"/>
          <p:nvPr/>
        </p:nvSpPr>
        <p:spPr>
          <a:xfrm>
            <a:off x="2840718" y="4092241"/>
            <a:ext cx="2546784" cy="1477328"/>
          </a:xfrm>
          <a:prstGeom prst="rect">
            <a:avLst/>
          </a:prstGeom>
          <a:noFill/>
        </p:spPr>
        <p:txBody>
          <a:bodyPr wrap="square" rtlCol="0">
            <a:spAutoFit/>
          </a:bodyPr>
          <a:lstStyle/>
          <a:p>
            <a:r>
              <a:rPr lang="en-US" dirty="0"/>
              <a:t>CSU tuition costs are significantly lower than UC’s tuition rates. </a:t>
            </a:r>
          </a:p>
          <a:p>
            <a:endParaRPr lang="en-US" dirty="0"/>
          </a:p>
          <a:p>
            <a:endParaRPr lang="en-US" dirty="0"/>
          </a:p>
        </p:txBody>
      </p:sp>
      <p:sp>
        <p:nvSpPr>
          <p:cNvPr id="9" name="TextBox 8"/>
          <p:cNvSpPr txBox="1"/>
          <p:nvPr/>
        </p:nvSpPr>
        <p:spPr>
          <a:xfrm>
            <a:off x="5328084" y="4093271"/>
            <a:ext cx="2254250" cy="1477328"/>
          </a:xfrm>
          <a:prstGeom prst="rect">
            <a:avLst/>
          </a:prstGeom>
          <a:noFill/>
        </p:spPr>
        <p:txBody>
          <a:bodyPr wrap="square" rtlCol="0">
            <a:spAutoFit/>
          </a:bodyPr>
          <a:lstStyle/>
          <a:p>
            <a:r>
              <a:rPr lang="en-US" dirty="0"/>
              <a:t>UC’s are known for their more research based teaching styles, where CSU’s are more practical based. </a:t>
            </a:r>
          </a:p>
        </p:txBody>
      </p:sp>
      <p:pic>
        <p:nvPicPr>
          <p:cNvPr id="1028" name="Picture 4" descr="Image result for Cal st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429000"/>
            <a:ext cx="2511426" cy="23737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81757" y="1772618"/>
            <a:ext cx="2992469" cy="923330"/>
          </a:xfrm>
          <a:prstGeom prst="rect">
            <a:avLst/>
          </a:prstGeom>
          <a:noFill/>
        </p:spPr>
        <p:txBody>
          <a:bodyPr wrap="square" rtlCol="0">
            <a:spAutoFit/>
          </a:bodyPr>
          <a:lstStyle/>
          <a:p>
            <a:r>
              <a:rPr lang="en-US" dirty="0"/>
              <a:t>There are 23 CSU’s throughout California, while there are only 9 UC’s. </a:t>
            </a:r>
            <a:endParaRPr lang="en-US" sz="1800" kern="1200" dirty="0">
              <a:solidFill>
                <a:schemeClr val="tx1"/>
              </a:solidFill>
              <a:latin typeface="+mn-lt"/>
              <a:ea typeface="+mn-ea"/>
              <a:cs typeface="+mn-cs"/>
            </a:endParaRPr>
          </a:p>
        </p:txBody>
      </p:sp>
      <p:sp>
        <p:nvSpPr>
          <p:cNvPr id="16" name="AutoShape 8" descr="Image result for pencil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2779" y="1341545"/>
            <a:ext cx="1415346" cy="103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31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80675-31DD-8445-8455-190A6BE9118D}"/>
              </a:ext>
            </a:extLst>
          </p:cNvPr>
          <p:cNvPicPr>
            <a:picLocks noChangeAspect="1"/>
          </p:cNvPicPr>
          <p:nvPr/>
        </p:nvPicPr>
        <p:blipFill>
          <a:blip r:embed="rId2"/>
          <a:stretch>
            <a:fillRect/>
          </a:stretch>
        </p:blipFill>
        <p:spPr>
          <a:xfrm>
            <a:off x="459893" y="1217092"/>
            <a:ext cx="6844303" cy="4664634"/>
          </a:xfrm>
          <a:prstGeom prst="rect">
            <a:avLst/>
          </a:prstGeom>
        </p:spPr>
      </p:pic>
      <p:sp>
        <p:nvSpPr>
          <p:cNvPr id="4" name="TextBox 3">
            <a:extLst>
              <a:ext uri="{FF2B5EF4-FFF2-40B4-BE49-F238E27FC236}">
                <a16:creationId xmlns:a16="http://schemas.microsoft.com/office/drawing/2014/main" id="{8BBD482A-E9E9-4546-8EFE-EE25FA251A1C}"/>
              </a:ext>
            </a:extLst>
          </p:cNvPr>
          <p:cNvSpPr txBox="1"/>
          <p:nvPr/>
        </p:nvSpPr>
        <p:spPr>
          <a:xfrm>
            <a:off x="459893" y="453054"/>
            <a:ext cx="7198822" cy="523220"/>
          </a:xfrm>
          <a:prstGeom prst="rect">
            <a:avLst/>
          </a:prstGeom>
          <a:noFill/>
        </p:spPr>
        <p:txBody>
          <a:bodyPr wrap="square" rtlCol="0">
            <a:spAutoFit/>
          </a:bodyPr>
          <a:lstStyle/>
          <a:p>
            <a:r>
              <a:rPr lang="en-US" sz="2800" dirty="0"/>
              <a:t>College Application Fee Waivers: </a:t>
            </a:r>
          </a:p>
        </p:txBody>
      </p:sp>
      <p:sp>
        <p:nvSpPr>
          <p:cNvPr id="5" name="TextBox 4">
            <a:extLst>
              <a:ext uri="{FF2B5EF4-FFF2-40B4-BE49-F238E27FC236}">
                <a16:creationId xmlns:a16="http://schemas.microsoft.com/office/drawing/2014/main" id="{7D045B5B-A0CE-484B-BE12-B72B73D10F1C}"/>
              </a:ext>
            </a:extLst>
          </p:cNvPr>
          <p:cNvSpPr txBox="1"/>
          <p:nvPr/>
        </p:nvSpPr>
        <p:spPr>
          <a:xfrm>
            <a:off x="7464830" y="1212695"/>
            <a:ext cx="3940232" cy="3693319"/>
          </a:xfrm>
          <a:prstGeom prst="rect">
            <a:avLst/>
          </a:prstGeom>
          <a:noFill/>
        </p:spPr>
        <p:txBody>
          <a:bodyPr wrap="square" rtlCol="0">
            <a:spAutoFit/>
          </a:bodyPr>
          <a:lstStyle/>
          <a:p>
            <a:r>
              <a:rPr lang="en-US" dirty="0"/>
              <a:t>*College Application Fee Waivers are a great way to save money! While not every school accepts application fee waivers, there are many that do. </a:t>
            </a:r>
          </a:p>
          <a:p>
            <a:endParaRPr lang="en-US" dirty="0"/>
          </a:p>
          <a:p>
            <a:r>
              <a:rPr lang="en-US" dirty="0"/>
              <a:t>*For more info on eligibility visit the  </a:t>
            </a:r>
            <a:r>
              <a:rPr lang="en-US" dirty="0">
                <a:hlinkClick r:id="rId3"/>
              </a:rPr>
              <a:t>College Board Fee Waivers </a:t>
            </a:r>
            <a:r>
              <a:rPr lang="en-US" dirty="0"/>
              <a:t> page. </a:t>
            </a:r>
          </a:p>
          <a:p>
            <a:endParaRPr lang="en-US" dirty="0"/>
          </a:p>
          <a:p>
            <a:r>
              <a:rPr lang="en-US" dirty="0"/>
              <a:t>*You can also visit our CHS College&amp; Career Center. </a:t>
            </a:r>
          </a:p>
          <a:p>
            <a:endParaRPr lang="en-US" dirty="0"/>
          </a:p>
        </p:txBody>
      </p:sp>
      <p:sp>
        <p:nvSpPr>
          <p:cNvPr id="7" name="Left Arrow 6">
            <a:extLst>
              <a:ext uri="{FF2B5EF4-FFF2-40B4-BE49-F238E27FC236}">
                <a16:creationId xmlns:a16="http://schemas.microsoft.com/office/drawing/2014/main" id="{E3192B9B-3533-AF45-9D21-BE60B215D97B}"/>
              </a:ext>
            </a:extLst>
          </p:cNvPr>
          <p:cNvSpPr/>
          <p:nvPr/>
        </p:nvSpPr>
        <p:spPr>
          <a:xfrm>
            <a:off x="6096000" y="2772362"/>
            <a:ext cx="953193" cy="28699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9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8121" y="580206"/>
            <a:ext cx="9755188" cy="655637"/>
          </a:xfrm>
        </p:spPr>
        <p:txBody>
          <a:bodyPr>
            <a:normAutofit fontScale="90000"/>
          </a:bodyPr>
          <a:lstStyle/>
          <a:p>
            <a:r>
              <a:rPr lang="en-US" dirty="0"/>
              <a:t>EOP- Educational Opportunity program </a:t>
            </a:r>
          </a:p>
        </p:txBody>
      </p:sp>
      <p:pic>
        <p:nvPicPr>
          <p:cNvPr id="3" name="Content Placeholder 2"/>
          <p:cNvPicPr>
            <a:picLocks noGrp="1" noChangeAspect="1"/>
          </p:cNvPicPr>
          <p:nvPr>
            <p:ph idx="4294967295"/>
          </p:nvPr>
        </p:nvPicPr>
        <p:blipFill>
          <a:blip r:embed="rId2"/>
          <a:stretch>
            <a:fillRect/>
          </a:stretch>
        </p:blipFill>
        <p:spPr>
          <a:xfrm>
            <a:off x="612508" y="1643062"/>
            <a:ext cx="6350000" cy="3571875"/>
          </a:xfrm>
          <a:prstGeom prst="rect">
            <a:avLst/>
          </a:prstGeom>
        </p:spPr>
      </p:pic>
      <p:sp>
        <p:nvSpPr>
          <p:cNvPr id="4" name="TextBox 3"/>
          <p:cNvSpPr txBox="1"/>
          <p:nvPr/>
        </p:nvSpPr>
        <p:spPr>
          <a:xfrm>
            <a:off x="7311111" y="1551920"/>
            <a:ext cx="4812107" cy="4247317"/>
          </a:xfrm>
          <a:prstGeom prst="rect">
            <a:avLst/>
          </a:prstGeom>
          <a:noFill/>
        </p:spPr>
        <p:txBody>
          <a:bodyPr wrap="square" rtlCol="0">
            <a:spAutoFit/>
          </a:bodyPr>
          <a:lstStyle/>
          <a:p>
            <a:r>
              <a:rPr lang="en-US" dirty="0"/>
              <a:t>The main purpose of EOP is to improve access of low-income students by making higher-</a:t>
            </a:r>
            <a:r>
              <a:rPr lang="en-US" dirty="0" err="1"/>
              <a:t>ed</a:t>
            </a:r>
            <a:r>
              <a:rPr lang="en-US" dirty="0"/>
              <a:t> more accessible. </a:t>
            </a:r>
          </a:p>
          <a:p>
            <a:endParaRPr lang="en-US" dirty="0"/>
          </a:p>
          <a:p>
            <a:r>
              <a:rPr lang="en-US" dirty="0"/>
              <a:t>EOP provides: </a:t>
            </a:r>
          </a:p>
          <a:p>
            <a:r>
              <a:rPr lang="en-US" dirty="0"/>
              <a:t>-Preadmission Counseling </a:t>
            </a:r>
          </a:p>
          <a:p>
            <a:r>
              <a:rPr lang="en-US" dirty="0"/>
              <a:t>-Orientation</a:t>
            </a:r>
          </a:p>
          <a:p>
            <a:r>
              <a:rPr lang="en-US" dirty="0"/>
              <a:t>-Summer Programs</a:t>
            </a:r>
          </a:p>
          <a:p>
            <a:r>
              <a:rPr lang="en-US" dirty="0"/>
              <a:t>-Diagnostic Testing </a:t>
            </a:r>
          </a:p>
          <a:p>
            <a:r>
              <a:rPr lang="en-US" dirty="0"/>
              <a:t>-Financial aid help/follow up</a:t>
            </a:r>
          </a:p>
          <a:p>
            <a:r>
              <a:rPr lang="en-US" dirty="0"/>
              <a:t>-Academic Advising </a:t>
            </a:r>
          </a:p>
          <a:p>
            <a:r>
              <a:rPr lang="en-US" dirty="0"/>
              <a:t>-Tutoring</a:t>
            </a:r>
          </a:p>
          <a:p>
            <a:r>
              <a:rPr lang="en-US" dirty="0"/>
              <a:t>-Learning Skill Services </a:t>
            </a:r>
          </a:p>
          <a:p>
            <a:r>
              <a:rPr lang="en-US" dirty="0"/>
              <a:t>-Personal and Career Counseling</a:t>
            </a:r>
          </a:p>
          <a:p>
            <a:r>
              <a:rPr lang="en-US" dirty="0"/>
              <a:t>-etc. </a:t>
            </a:r>
          </a:p>
        </p:txBody>
      </p:sp>
      <p:sp>
        <p:nvSpPr>
          <p:cNvPr id="7" name="TextBox 6"/>
          <p:cNvSpPr txBox="1"/>
          <p:nvPr/>
        </p:nvSpPr>
        <p:spPr>
          <a:xfrm>
            <a:off x="557296" y="5298990"/>
            <a:ext cx="6460423" cy="646331"/>
          </a:xfrm>
          <a:prstGeom prst="rect">
            <a:avLst/>
          </a:prstGeom>
          <a:noFill/>
        </p:spPr>
        <p:txBody>
          <a:bodyPr wrap="none" rtlCol="0">
            <a:spAutoFit/>
          </a:bodyPr>
          <a:lstStyle/>
          <a:p>
            <a:r>
              <a:rPr lang="en-US" dirty="0"/>
              <a:t>Interested students can start the application process by </a:t>
            </a:r>
          </a:p>
          <a:p>
            <a:r>
              <a:rPr lang="en-US" dirty="0"/>
              <a:t>pressing the appropriate EOP box on </a:t>
            </a:r>
            <a:r>
              <a:rPr lang="en-US" dirty="0">
                <a:hlinkClick r:id="rId3"/>
              </a:rPr>
              <a:t>Cal State Apply </a:t>
            </a:r>
            <a:endParaRPr lang="en-US" dirty="0"/>
          </a:p>
        </p:txBody>
      </p:sp>
      <p:sp>
        <p:nvSpPr>
          <p:cNvPr id="9" name="TextBox 8"/>
          <p:cNvSpPr txBox="1"/>
          <p:nvPr/>
        </p:nvSpPr>
        <p:spPr>
          <a:xfrm>
            <a:off x="7311111" y="1028700"/>
            <a:ext cx="4367608" cy="523220"/>
          </a:xfrm>
          <a:prstGeom prst="rect">
            <a:avLst/>
          </a:prstGeom>
          <a:noFill/>
        </p:spPr>
        <p:txBody>
          <a:bodyPr wrap="square" rtlCol="0">
            <a:spAutoFit/>
          </a:bodyPr>
          <a:lstStyle/>
          <a:p>
            <a:r>
              <a:rPr lang="en-US" sz="2800" b="1" i="1" u="sng" dirty="0"/>
              <a:t>For CSU: </a:t>
            </a:r>
          </a:p>
        </p:txBody>
      </p:sp>
      <p:sp>
        <p:nvSpPr>
          <p:cNvPr id="5" name="Oval 4">
            <a:extLst>
              <a:ext uri="{FF2B5EF4-FFF2-40B4-BE49-F238E27FC236}">
                <a16:creationId xmlns:a16="http://schemas.microsoft.com/office/drawing/2014/main" id="{60181637-E46E-2E44-8DCF-B5E5C4CE6D05}"/>
              </a:ext>
            </a:extLst>
          </p:cNvPr>
          <p:cNvSpPr/>
          <p:nvPr/>
        </p:nvSpPr>
        <p:spPr>
          <a:xfrm>
            <a:off x="3687494" y="3328151"/>
            <a:ext cx="2600325" cy="1285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08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DB1277E4CB06459FEE54E71C61C4C9" ma:contentTypeVersion="9" ma:contentTypeDescription="Create a new document." ma:contentTypeScope="" ma:versionID="3d03c53686be04cfa01f66e42748738d">
  <xsd:schema xmlns:xsd="http://www.w3.org/2001/XMLSchema" xmlns:xs="http://www.w3.org/2001/XMLSchema" xmlns:p="http://schemas.microsoft.com/office/2006/metadata/properties" xmlns:ns3="b76e90ab-3d5e-46b8-93bf-78467f0d6fd8" xmlns:ns4="197fb3f6-5d01-4a38-8fe9-081c40b483d2" targetNamespace="http://schemas.microsoft.com/office/2006/metadata/properties" ma:root="true" ma:fieldsID="465bf9689db2c3b6b2b48c3205efec8a" ns3:_="" ns4:_="">
    <xsd:import namespace="b76e90ab-3d5e-46b8-93bf-78467f0d6fd8"/>
    <xsd:import namespace="197fb3f6-5d01-4a38-8fe9-081c40b483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e90ab-3d5e-46b8-93bf-78467f0d6f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7fb3f6-5d01-4a38-8fe9-081c40b483d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4F48EF-5882-4B79-850A-7578E63C5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e90ab-3d5e-46b8-93bf-78467f0d6fd8"/>
    <ds:schemaRef ds:uri="197fb3f6-5d01-4a38-8fe9-081c40b48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54545E-B0AC-4C46-AF36-AD6B6826CAC5}">
  <ds:schemaRefs>
    <ds:schemaRef ds:uri="http://schemas.microsoft.com/sharepoint/v3/contenttype/forms"/>
  </ds:schemaRefs>
</ds:datastoreItem>
</file>

<file path=customXml/itemProps3.xml><?xml version="1.0" encoding="utf-8"?>
<ds:datastoreItem xmlns:ds="http://schemas.openxmlformats.org/officeDocument/2006/customXml" ds:itemID="{9C4A7693-C912-4B28-BC5F-6C39DC21B06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{4E428ECB-3C95-BC45-908F-00811E03B47A}tf10001067</Template>
  <TotalTime>1222</TotalTime>
  <Words>1455</Words>
  <Application>Microsoft Office PowerPoint</Application>
  <PresentationFormat>Widescreen</PresentationFormat>
  <Paragraphs>143</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Garamond</vt:lpstr>
      <vt:lpstr>Lato</vt:lpstr>
      <vt:lpstr>Savon</vt:lpstr>
      <vt:lpstr>12th Grade Program </vt:lpstr>
      <vt:lpstr>Get the information:</vt:lpstr>
      <vt:lpstr>Post-High School : Know your options </vt:lpstr>
      <vt:lpstr>SAT / ACT </vt:lpstr>
      <vt:lpstr>PowerPoint Presentation</vt:lpstr>
      <vt:lpstr>Important questions to consider: </vt:lpstr>
      <vt:lpstr> UC  vs CSU: </vt:lpstr>
      <vt:lpstr>PowerPoint Presentation</vt:lpstr>
      <vt:lpstr>EOP- Educational Opportunity program </vt:lpstr>
      <vt:lpstr>California community colleges </vt:lpstr>
      <vt:lpstr>Applying </vt:lpstr>
      <vt:lpstr>PowerPoint Presentation</vt:lpstr>
      <vt:lpstr>PowerPoint Presentation</vt:lpstr>
      <vt:lpstr>FAFSA </vt:lpstr>
      <vt:lpstr>PowerPoint Presentation</vt:lpstr>
      <vt:lpstr>PowerPoint Presentation</vt:lpstr>
      <vt:lpstr>Creating an FSA ID: </vt:lpstr>
      <vt:lpstr>California College Promise Grant </vt:lpstr>
      <vt:lpstr>PowerPoint Presentation</vt:lpstr>
      <vt:lpstr>PowerPoint Presentation</vt:lpstr>
      <vt:lpstr>Important Dates:  </vt:lpstr>
    </vt:vector>
  </TitlesOfParts>
  <Company>CNUSD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12th Grade Program</dc:title>
  <dc:creator>Samuel Hernandez</dc:creator>
  <cp:lastModifiedBy>Sharaya Tran</cp:lastModifiedBy>
  <cp:revision>80</cp:revision>
  <dcterms:created xsi:type="dcterms:W3CDTF">2019-07-23T16:56:23Z</dcterms:created>
  <dcterms:modified xsi:type="dcterms:W3CDTF">2019-12-02T21:10:54Z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0x010100ADDB1277E4CB06459FEE54E71C61C4C9</vt:lpwstr>
  </property>
</Properties>
</file>